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583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1574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757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18228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9313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960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562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4330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6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284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9266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a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a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6CDB-9E33-4CE7-8FAF-8774886C4E40}" type="datetimeFigureOut">
              <a:rPr lang="ca-ES" smtClean="0"/>
              <a:t>30/06/2014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086EA-6F10-4014-9C5F-14830E971D53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6003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servtest.udg.edu/gausnetweb" TargetMode="External"/><Relationship Id="rId2" Type="http://schemas.openxmlformats.org/officeDocument/2006/relationships/hyperlink" Target="https://aserv.udg.edu/gausnetwe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Reunió de preparació de matrícula</a:t>
            </a:r>
            <a:endParaRPr lang="ca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Temes “informàtics”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50188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3074" y="1543049"/>
            <a:ext cx="736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400" dirty="0" smtClean="0"/>
              <a:t>DEMO TRÀMITS ....</a:t>
            </a:r>
            <a:endParaRPr lang="ca-ES" sz="4400" dirty="0"/>
          </a:p>
        </p:txBody>
      </p:sp>
    </p:spTree>
    <p:extLst>
      <p:ext uri="{BB962C8B-B14F-4D97-AF65-F5344CB8AC3E}">
        <p14:creationId xmlns:p14="http://schemas.microsoft.com/office/powerpoint/2010/main" val="3495039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Entorn</a:t>
            </a:r>
            <a:r>
              <a:rPr lang="fr-FR" dirty="0" smtClean="0"/>
              <a:t> de les </a:t>
            </a:r>
            <a:r>
              <a:rPr lang="fr-FR" dirty="0" err="1" smtClean="0"/>
              <a:t>secretaries</a:t>
            </a:r>
            <a:endParaRPr lang="fr-FR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57575"/>
            <a:ext cx="10515600" cy="271938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a-ES" sz="4400" dirty="0" smtClean="0"/>
              <a:t>DEMO ...</a:t>
            </a:r>
            <a:endParaRPr lang="ca-E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028700" y="1533525"/>
            <a:ext cx="7991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EXPLOTACIÓ</a:t>
            </a:r>
            <a:r>
              <a:rPr lang="ca-ES" sz="2800" dirty="0" smtClean="0"/>
              <a:t>:</a:t>
            </a:r>
            <a:r>
              <a:rPr lang="ca-ES" sz="2800" dirty="0"/>
              <a:t>	</a:t>
            </a:r>
            <a:r>
              <a:rPr lang="ca-ES" sz="2800" dirty="0" smtClean="0">
                <a:hlinkClick r:id="rId2"/>
              </a:rPr>
              <a:t>https://aserv.udg.edu/gausnetweb</a:t>
            </a:r>
            <a:endParaRPr lang="ca-ES" sz="2800" dirty="0" smtClean="0"/>
          </a:p>
          <a:p>
            <a:r>
              <a:rPr lang="ca-ES" dirty="0" smtClean="0"/>
              <a:t>TEST: 		</a:t>
            </a:r>
            <a:r>
              <a:rPr lang="ca-ES" sz="2800" dirty="0" smtClean="0">
                <a:hlinkClick r:id="rId3"/>
              </a:rPr>
              <a:t>https://aservtest.udg.edu/gausnetweb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2972239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Index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Novetats de matrícula</a:t>
            </a:r>
          </a:p>
          <a:p>
            <a:pPr lvl="1"/>
            <a:r>
              <a:rPr lang="ca-ES" dirty="0" smtClean="0"/>
              <a:t>Pagament mensual</a:t>
            </a:r>
          </a:p>
          <a:p>
            <a:pPr lvl="1"/>
            <a:r>
              <a:rPr lang="ca-ES" dirty="0" smtClean="0"/>
              <a:t>Adaptació a la normativa SEPA: IBAN i autorització de domiciliació de </a:t>
            </a:r>
            <a:r>
              <a:rPr lang="ca-ES" dirty="0" smtClean="0"/>
              <a:t>rebuts</a:t>
            </a:r>
          </a:p>
          <a:p>
            <a:pPr lvl="1"/>
            <a:r>
              <a:rPr lang="ca-ES" dirty="0" smtClean="0"/>
              <a:t>Préstec AGAUR. </a:t>
            </a:r>
            <a:r>
              <a:rPr lang="ca-ES" smtClean="0"/>
              <a:t>Opció no disponible en auto</a:t>
            </a:r>
            <a:endParaRPr lang="ca-ES" dirty="0" smtClean="0"/>
          </a:p>
          <a:p>
            <a:r>
              <a:rPr lang="ca-ES" dirty="0" smtClean="0"/>
              <a:t>Nous tràmits online</a:t>
            </a:r>
          </a:p>
          <a:p>
            <a:pPr lvl="1"/>
            <a:r>
              <a:rPr lang="ca-ES" dirty="0" smtClean="0"/>
              <a:t>Aspectes comuns</a:t>
            </a:r>
          </a:p>
          <a:p>
            <a:pPr lvl="1"/>
            <a:r>
              <a:rPr lang="ca-ES" dirty="0" smtClean="0"/>
              <a:t>Solicitud de certificació acadèmica personal</a:t>
            </a:r>
          </a:p>
          <a:p>
            <a:pPr lvl="1"/>
            <a:r>
              <a:rPr lang="ca-ES" dirty="0" smtClean="0"/>
              <a:t>Solicitud de títol</a:t>
            </a:r>
          </a:p>
          <a:p>
            <a:pPr lvl="1"/>
            <a:r>
              <a:rPr lang="ca-ES" dirty="0" smtClean="0"/>
              <a:t>Entorn de les secretaries per fer seguiment dels tràmits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868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Pagament mensual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  <a:noFill/>
        </p:spPr>
        <p:txBody>
          <a:bodyPr>
            <a:normAutofit/>
          </a:bodyPr>
          <a:lstStyle/>
          <a:p>
            <a:r>
              <a:rPr lang="ca-ES" dirty="0" smtClean="0"/>
              <a:t>10 terminis: 1r + set 2014 + .... + maig 2015</a:t>
            </a:r>
          </a:p>
          <a:p>
            <a:r>
              <a:rPr lang="ca-ES" dirty="0" smtClean="0"/>
              <a:t>Requisits:</a:t>
            </a:r>
          </a:p>
          <a:p>
            <a:pPr lvl="1"/>
            <a:r>
              <a:rPr lang="ca-ES" dirty="0" smtClean="0"/>
              <a:t>Preus acadèmics a pagar &gt;= 300€ i :</a:t>
            </a:r>
          </a:p>
          <a:p>
            <a:pPr lvl="2"/>
            <a:r>
              <a:rPr lang="ca-ES" dirty="0" smtClean="0"/>
              <a:t>O bé complir els requisits econòmics per demanar beca </a:t>
            </a:r>
          </a:p>
          <a:p>
            <a:pPr lvl="2"/>
            <a:r>
              <a:rPr lang="ca-ES" dirty="0" smtClean="0"/>
              <a:t>O bé tenir marcat a “Documents” el document adhoc </a:t>
            </a:r>
          </a:p>
          <a:p>
            <a:r>
              <a:rPr lang="ca-ES" dirty="0" smtClean="0"/>
              <a:t>Quan hi hagi terminis vençuts, s’apliquen el 1r + els que quedin per vèncer</a:t>
            </a:r>
          </a:p>
          <a:p>
            <a:r>
              <a:rPr lang="ca-ES" dirty="0" smtClean="0"/>
              <a:t>A l’auto només surt l’opció si compleix requisits</a:t>
            </a:r>
          </a:p>
        </p:txBody>
      </p:sp>
    </p:spTree>
    <p:extLst>
      <p:ext uri="{BB962C8B-B14F-4D97-AF65-F5344CB8AC3E}">
        <p14:creationId xmlns:p14="http://schemas.microsoft.com/office/powerpoint/2010/main" val="218490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Adaptació a la normativa SEPA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IBAN en automatrícula</a:t>
            </a:r>
          </a:p>
          <a:p>
            <a:pPr lvl="1"/>
            <a:r>
              <a:rPr lang="ca-ES" dirty="0" smtClean="0"/>
              <a:t>Permet entrar números de compte estrangers</a:t>
            </a:r>
          </a:p>
          <a:p>
            <a:r>
              <a:rPr lang="ca-ES" dirty="0" smtClean="0"/>
              <a:t>Autorització obligatòria en automatrícula:</a:t>
            </a:r>
          </a:p>
          <a:p>
            <a:pPr lvl="1"/>
            <a:r>
              <a:rPr lang="ca-ES" dirty="0" smtClean="0"/>
              <a:t>O bé l’estudiant es declara titular</a:t>
            </a:r>
          </a:p>
          <a:p>
            <a:pPr lvl="1"/>
            <a:r>
              <a:rPr lang="ca-ES" dirty="0" smtClean="0"/>
              <a:t>O bé el compte que posa està registrat a gausnet com a AUTORITZAT PEL TITULAR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59197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3074" y="1543049"/>
            <a:ext cx="736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400" dirty="0" smtClean="0"/>
              <a:t>DEMO AUTO ....</a:t>
            </a:r>
            <a:endParaRPr lang="ca-ES" sz="4400" dirty="0"/>
          </a:p>
        </p:txBody>
      </p:sp>
    </p:spTree>
    <p:extLst>
      <p:ext uri="{BB962C8B-B14F-4D97-AF65-F5344CB8AC3E}">
        <p14:creationId xmlns:p14="http://schemas.microsoft.com/office/powerpoint/2010/main" val="285746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Nous tràmits online. Aspectes comuns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i="1" dirty="0" smtClean="0">
                <a:solidFill>
                  <a:schemeClr val="bg1">
                    <a:lumMod val="65000"/>
                  </a:schemeClr>
                </a:solidFill>
              </a:rPr>
              <a:t>Ens agradaria posar-los en marxa durant aquest juliol</a:t>
            </a:r>
          </a:p>
          <a:p>
            <a:r>
              <a:rPr lang="ca-ES" dirty="0" smtClean="0"/>
              <a:t>Pagament per TPV</a:t>
            </a:r>
          </a:p>
          <a:p>
            <a:r>
              <a:rPr lang="ca-ES" dirty="0" smtClean="0"/>
              <a:t>Descomptes aplicats en funció dels documents registrats</a:t>
            </a:r>
          </a:p>
          <a:p>
            <a:r>
              <a:rPr lang="ca-ES" dirty="0" smtClean="0"/>
              <a:t>Imprès: </a:t>
            </a:r>
          </a:p>
          <a:p>
            <a:pPr lvl="1"/>
            <a:r>
              <a:rPr lang="ca-ES" dirty="0" smtClean="0"/>
              <a:t>En format electrònic i 3 idiomes</a:t>
            </a:r>
          </a:p>
          <a:p>
            <a:pPr lvl="1"/>
            <a:r>
              <a:rPr lang="ca-ES" dirty="0" smtClean="0"/>
              <a:t>Signat electrònicament amb segell de la secretaria acadèmica</a:t>
            </a:r>
          </a:p>
          <a:p>
            <a:pPr lvl="1"/>
            <a:r>
              <a:rPr lang="ca-ES" dirty="0" smtClean="0"/>
              <a:t>Imprimible amb les mateixes garanties legals que la versió electrònica:</a:t>
            </a:r>
          </a:p>
          <a:p>
            <a:pPr lvl="2"/>
            <a:r>
              <a:rPr lang="ca-ES" dirty="0" smtClean="0"/>
              <a:t>CSV perquè un tercer pogui contrastar la versió paper amb la electrònica a la seu electrònica de la UdG</a:t>
            </a:r>
          </a:p>
          <a:p>
            <a:pPr lvl="1"/>
            <a:r>
              <a:rPr lang="ca-ES" dirty="0" smtClean="0"/>
              <a:t>Descarregable “per sempre” des de l’expedient o des de la seu electrònica de la UdG</a:t>
            </a:r>
          </a:p>
        </p:txBody>
      </p:sp>
    </p:spTree>
    <p:extLst>
      <p:ext uri="{BB962C8B-B14F-4D97-AF65-F5344CB8AC3E}">
        <p14:creationId xmlns:p14="http://schemas.microsoft.com/office/powerpoint/2010/main" val="2172458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3074" y="1543049"/>
            <a:ext cx="736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400" dirty="0" smtClean="0"/>
              <a:t>VEURE IMPRESOS ....</a:t>
            </a:r>
            <a:endParaRPr lang="ca-ES" sz="4400" dirty="0"/>
          </a:p>
        </p:txBody>
      </p:sp>
    </p:spTree>
    <p:extLst>
      <p:ext uri="{BB962C8B-B14F-4D97-AF65-F5344CB8AC3E}">
        <p14:creationId xmlns:p14="http://schemas.microsoft.com/office/powerpoint/2010/main" val="4173445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Certificació acadèmica personal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Passes del tràmit:</a:t>
            </a:r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 smtClean="0"/>
              <a:t>Prerequisits:</a:t>
            </a:r>
          </a:p>
          <a:p>
            <a:pPr lvl="1"/>
            <a:r>
              <a:rPr lang="ca-ES" dirty="0" smtClean="0"/>
              <a:t>Estar al corrent de pagament</a:t>
            </a:r>
          </a:p>
          <a:p>
            <a:pPr lvl="1"/>
            <a:r>
              <a:rPr lang="ca-ES" dirty="0" smtClean="0"/>
              <a:t>Tenir expedient “vigent” a la UdG</a:t>
            </a:r>
          </a:p>
          <a:p>
            <a:pPr lvl="1">
              <a:buFontTx/>
              <a:buChar char="-"/>
            </a:pPr>
            <a:endParaRPr lang="ca-E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268520"/>
              </p:ext>
            </p:extLst>
          </p:nvPr>
        </p:nvGraphicFramePr>
        <p:xfrm>
          <a:off x="1374774" y="2348441"/>
          <a:ext cx="9274175" cy="170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8501"/>
                <a:gridCol w="1647825"/>
                <a:gridCol w="1847849"/>
              </a:tblGrid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Pas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Qui el</a:t>
                      </a:r>
                      <a:r>
                        <a:rPr lang="ca-ES" sz="2100" baseline="0" dirty="0" smtClean="0"/>
                        <a:t> fa?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Durada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0. Inici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Estudiant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Online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1- Pagament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Estudiant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Online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2- Generació</a:t>
                      </a:r>
                      <a:r>
                        <a:rPr lang="ca-ES" sz="2100" baseline="0" dirty="0" smtClean="0"/>
                        <a:t> certificat i comunicació via notificació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Sistema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5 min aprox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197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Solicitud de títol</a:t>
            </a:r>
            <a:endParaRPr lang="ca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4786313"/>
          </a:xfrm>
        </p:spPr>
        <p:txBody>
          <a:bodyPr/>
          <a:lstStyle/>
          <a:p>
            <a:r>
              <a:rPr lang="ca-ES" dirty="0" smtClean="0"/>
              <a:t>Passes del tràmit:</a:t>
            </a:r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Prerequisits:</a:t>
            </a:r>
          </a:p>
          <a:p>
            <a:pPr lvl="1"/>
            <a:r>
              <a:rPr lang="ca-ES" dirty="0" smtClean="0"/>
              <a:t>Estar al corrent de pagament</a:t>
            </a:r>
          </a:p>
          <a:p>
            <a:pPr lvl="1"/>
            <a:r>
              <a:rPr lang="ca-ES" sz="2800" b="1" dirty="0" smtClean="0"/>
              <a:t>Tenir expedient tancat per finalització d’estudis</a:t>
            </a:r>
          </a:p>
          <a:p>
            <a:pPr lvl="1"/>
            <a:r>
              <a:rPr lang="ca-ES" dirty="0" smtClean="0"/>
              <a:t>No tenir el títol en tràmit</a:t>
            </a:r>
          </a:p>
          <a:p>
            <a:pPr lvl="1">
              <a:buFontTx/>
              <a:buChar char="-"/>
            </a:pPr>
            <a:endParaRPr lang="ca-E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932310"/>
              </p:ext>
            </p:extLst>
          </p:nvPr>
        </p:nvGraphicFramePr>
        <p:xfrm>
          <a:off x="1698624" y="1834091"/>
          <a:ext cx="9274175" cy="245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8501"/>
                <a:gridCol w="1647825"/>
                <a:gridCol w="1847849"/>
              </a:tblGrid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Pas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Qui el</a:t>
                      </a:r>
                      <a:r>
                        <a:rPr lang="ca-ES" sz="2100" baseline="0" dirty="0" smtClean="0"/>
                        <a:t> fa?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Durada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0. Inici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Estudiant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Online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1- Pagament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Estudiant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Online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2-</a:t>
                      </a:r>
                      <a:r>
                        <a:rPr lang="ca-ES" sz="2100" baseline="0" dirty="0" smtClean="0"/>
                        <a:t> Verificació de les dades personals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Estudiant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Online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  <a:tr h="424196"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3- Generació</a:t>
                      </a:r>
                      <a:r>
                        <a:rPr lang="ca-ES" sz="2100" baseline="0" dirty="0" smtClean="0"/>
                        <a:t> resguard de pagament + comunicació via notificació + entrada solicitud a GausNET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Sistema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  <a:tc>
                  <a:txBody>
                    <a:bodyPr/>
                    <a:lstStyle/>
                    <a:p>
                      <a:r>
                        <a:rPr lang="ca-ES" sz="2100" dirty="0" smtClean="0"/>
                        <a:t>5 min aprox</a:t>
                      </a:r>
                      <a:endParaRPr lang="ca-ES" sz="2100" dirty="0"/>
                    </a:p>
                  </a:txBody>
                  <a:tcPr marL="106049" marR="106049" marT="53024" marB="5302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048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385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Reunió de preparació de matrícula</vt:lpstr>
      <vt:lpstr>Index</vt:lpstr>
      <vt:lpstr>Pagament mensual</vt:lpstr>
      <vt:lpstr>Adaptació a la normativa SEPA</vt:lpstr>
      <vt:lpstr>PowerPoint Presentation</vt:lpstr>
      <vt:lpstr>Nous tràmits online. Aspectes comuns</vt:lpstr>
      <vt:lpstr>PowerPoint Presentation</vt:lpstr>
      <vt:lpstr>Certificació acadèmica personal</vt:lpstr>
      <vt:lpstr>Solicitud de títol</vt:lpstr>
      <vt:lpstr>PowerPoint Presentation</vt:lpstr>
      <vt:lpstr>Entorn de les secretaries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preparació de matrícula</dc:title>
  <dc:creator>Salvador Bramon</dc:creator>
  <cp:lastModifiedBy>Salvador Bramon</cp:lastModifiedBy>
  <cp:revision>13</cp:revision>
  <dcterms:created xsi:type="dcterms:W3CDTF">2014-06-27T14:13:35Z</dcterms:created>
  <dcterms:modified xsi:type="dcterms:W3CDTF">2014-06-30T10:50:07Z</dcterms:modified>
</cp:coreProperties>
</file>