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9F16F5-2C12-4858-989D-19735302E36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B5B943E-9929-4ABD-8160-4F57190C62F2}">
      <dgm:prSet phldrT="[Text]" custT="1"/>
      <dgm:spPr/>
      <dgm:t>
        <a:bodyPr/>
        <a:lstStyle/>
        <a:p>
          <a:r>
            <a:rPr lang="ca-ES" sz="900" b="0" u="none" dirty="0" smtClean="0"/>
            <a:t>DASHBOARD</a:t>
          </a:r>
        </a:p>
        <a:p>
          <a:r>
            <a:rPr lang="ca-ES" sz="900" b="0" u="sng" dirty="0" smtClean="0"/>
            <a:t>Institució sortida</a:t>
          </a:r>
        </a:p>
        <a:p>
          <a:endParaRPr lang="ca-ES" sz="600" b="0" u="sng" dirty="0" smtClean="0"/>
        </a:p>
        <a:p>
          <a:endParaRPr lang="ca-ES" sz="600" b="0" u="sng" dirty="0" smtClean="0"/>
        </a:p>
        <a:p>
          <a:r>
            <a:rPr lang="ca-ES" sz="900" dirty="0" smtClean="0"/>
            <a:t>Carrega</a:t>
          </a:r>
          <a:r>
            <a:rPr lang="ca-ES" sz="600" dirty="0" smtClean="0"/>
            <a:t> </a:t>
          </a:r>
          <a:r>
            <a:rPr lang="ca-ES" sz="900" dirty="0" smtClean="0"/>
            <a:t>nominacions</a:t>
          </a:r>
          <a:endParaRPr lang="en-US" sz="900" dirty="0"/>
        </a:p>
      </dgm:t>
    </dgm:pt>
    <dgm:pt modelId="{D0C5579A-53CE-4414-B58F-BB86DB96715D}" type="parTrans" cxnId="{2223F62B-8B6C-4E99-9E97-61A8089E6763}">
      <dgm:prSet/>
      <dgm:spPr/>
      <dgm:t>
        <a:bodyPr/>
        <a:lstStyle/>
        <a:p>
          <a:endParaRPr lang="en-US"/>
        </a:p>
      </dgm:t>
    </dgm:pt>
    <dgm:pt modelId="{027D3095-2E5C-4343-9871-94D5B47586D3}" type="sibTrans" cxnId="{2223F62B-8B6C-4E99-9E97-61A8089E6763}">
      <dgm:prSet/>
      <dgm:spPr/>
      <dgm:t>
        <a:bodyPr/>
        <a:lstStyle/>
        <a:p>
          <a:endParaRPr lang="en-US"/>
        </a:p>
      </dgm:t>
    </dgm:pt>
    <dgm:pt modelId="{F2FFB9D0-7DE9-4C9B-A63C-BF4F4A76F6AB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ca-ES" sz="900" u="none" dirty="0" smtClean="0"/>
            <a:t>OLA</a:t>
          </a:r>
        </a:p>
        <a:p>
          <a:r>
            <a:rPr lang="ca-ES" sz="900" u="sng" dirty="0" smtClean="0"/>
            <a:t>Estudiant</a:t>
          </a:r>
        </a:p>
        <a:p>
          <a:endParaRPr lang="ca-ES" sz="900" dirty="0" smtClean="0"/>
        </a:p>
        <a:p>
          <a:r>
            <a:rPr lang="ca-ES" sz="900" dirty="0" smtClean="0"/>
            <a:t>Entra i signa LA</a:t>
          </a:r>
          <a:endParaRPr lang="en-US" sz="900" dirty="0"/>
        </a:p>
      </dgm:t>
    </dgm:pt>
    <dgm:pt modelId="{FD552C72-6F5A-4815-BB73-28FEE764E363}" type="parTrans" cxnId="{B6B5B0EA-47CD-4192-8086-7CA03B1382BC}">
      <dgm:prSet/>
      <dgm:spPr/>
      <dgm:t>
        <a:bodyPr/>
        <a:lstStyle/>
        <a:p>
          <a:endParaRPr lang="en-US"/>
        </a:p>
      </dgm:t>
    </dgm:pt>
    <dgm:pt modelId="{9EC7A5FD-887F-4AA0-8E29-FDC4F42BF9CD}" type="sibTrans" cxnId="{B6B5B0EA-47CD-4192-8086-7CA03B1382BC}">
      <dgm:prSet/>
      <dgm:spPr/>
      <dgm:t>
        <a:bodyPr/>
        <a:lstStyle/>
        <a:p>
          <a:endParaRPr lang="en-US"/>
        </a:p>
      </dgm:t>
    </dgm:pt>
    <dgm:pt modelId="{C3628631-AF6D-483E-9B66-FC08C398D8C1}">
      <dgm:prSet phldrT="[Text]"/>
      <dgm:spPr/>
      <dgm:t>
        <a:bodyPr/>
        <a:lstStyle/>
        <a:p>
          <a:r>
            <a:rPr lang="ca-ES" u="none" dirty="0" smtClean="0"/>
            <a:t>DASHBOARD</a:t>
          </a:r>
        </a:p>
        <a:p>
          <a:r>
            <a:rPr lang="ca-ES" u="sng" dirty="0" smtClean="0"/>
            <a:t>Institució sortida</a:t>
          </a:r>
        </a:p>
        <a:p>
          <a:endParaRPr lang="ca-ES" dirty="0" smtClean="0"/>
        </a:p>
        <a:p>
          <a:r>
            <a:rPr lang="ca-ES" dirty="0" smtClean="0"/>
            <a:t>Signa LA</a:t>
          </a:r>
          <a:endParaRPr lang="en-US" dirty="0"/>
        </a:p>
      </dgm:t>
    </dgm:pt>
    <dgm:pt modelId="{1C89C3CB-2684-4331-930A-9DFC340004C2}" type="parTrans" cxnId="{A977EF40-013B-4CB4-BA69-BB11D51DFB30}">
      <dgm:prSet/>
      <dgm:spPr/>
      <dgm:t>
        <a:bodyPr/>
        <a:lstStyle/>
        <a:p>
          <a:endParaRPr lang="en-US"/>
        </a:p>
      </dgm:t>
    </dgm:pt>
    <dgm:pt modelId="{879124E5-D588-46B3-8339-DF6EF9E11EA9}" type="sibTrans" cxnId="{A977EF40-013B-4CB4-BA69-BB11D51DFB30}">
      <dgm:prSet/>
      <dgm:spPr/>
      <dgm:t>
        <a:bodyPr/>
        <a:lstStyle/>
        <a:p>
          <a:endParaRPr lang="en-US"/>
        </a:p>
      </dgm:t>
    </dgm:pt>
    <dgm:pt modelId="{30F321D5-95F6-4D92-B6F5-6020163E7776}">
      <dgm:prSet/>
      <dgm:spPr/>
      <dgm:t>
        <a:bodyPr/>
        <a:lstStyle/>
        <a:p>
          <a:r>
            <a:rPr lang="ca-ES" u="none" dirty="0" smtClean="0"/>
            <a:t>DASHBOARD</a:t>
          </a:r>
        </a:p>
        <a:p>
          <a:r>
            <a:rPr lang="ca-ES" u="sng" dirty="0" smtClean="0"/>
            <a:t>Institució arribada</a:t>
          </a:r>
        </a:p>
        <a:p>
          <a:endParaRPr lang="ca-ES" dirty="0" smtClean="0"/>
        </a:p>
        <a:p>
          <a:r>
            <a:rPr lang="ca-ES" dirty="0" smtClean="0"/>
            <a:t>Signa LA</a:t>
          </a:r>
          <a:endParaRPr lang="en-US" dirty="0"/>
        </a:p>
      </dgm:t>
    </dgm:pt>
    <dgm:pt modelId="{11244CAC-3A81-4197-A898-0C436F6702CB}" type="parTrans" cxnId="{881E5998-8F35-414A-B3E7-BAC33B1E153B}">
      <dgm:prSet/>
      <dgm:spPr/>
      <dgm:t>
        <a:bodyPr/>
        <a:lstStyle/>
        <a:p>
          <a:endParaRPr lang="en-US"/>
        </a:p>
      </dgm:t>
    </dgm:pt>
    <dgm:pt modelId="{60C4B5FF-614F-47BE-9BE0-0AE473847591}" type="sibTrans" cxnId="{881E5998-8F35-414A-B3E7-BAC33B1E153B}">
      <dgm:prSet/>
      <dgm:spPr/>
      <dgm:t>
        <a:bodyPr/>
        <a:lstStyle/>
        <a:p>
          <a:endParaRPr lang="en-US"/>
        </a:p>
      </dgm:t>
    </dgm:pt>
    <dgm:pt modelId="{3C738B51-82E4-409E-ACC4-DD9E6F679025}" type="pres">
      <dgm:prSet presAssocID="{A99F16F5-2C12-4858-989D-19735302E36F}" presName="Name0" presStyleCnt="0">
        <dgm:presLayoutVars>
          <dgm:dir/>
          <dgm:resizeHandles val="exact"/>
        </dgm:presLayoutVars>
      </dgm:prSet>
      <dgm:spPr/>
    </dgm:pt>
    <dgm:pt modelId="{DDFB71AC-EAF8-4A3C-82F9-CFEFBFA78A7A}" type="pres">
      <dgm:prSet presAssocID="{3B5B943E-9929-4ABD-8160-4F57190C62F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598E23-E43F-4F04-B864-7319A268126E}" type="pres">
      <dgm:prSet presAssocID="{027D3095-2E5C-4343-9871-94D5B47586D3}" presName="sibTrans" presStyleLbl="sibTrans2D1" presStyleIdx="0" presStyleCnt="3"/>
      <dgm:spPr/>
      <dgm:t>
        <a:bodyPr/>
        <a:lstStyle/>
        <a:p>
          <a:endParaRPr lang="en-US"/>
        </a:p>
      </dgm:t>
    </dgm:pt>
    <dgm:pt modelId="{2BF7BB5E-3C3E-4334-95C7-EC4A41D2F084}" type="pres">
      <dgm:prSet presAssocID="{027D3095-2E5C-4343-9871-94D5B47586D3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2AF8A94-190B-4F9B-9E0F-1E06A9F1780F}" type="pres">
      <dgm:prSet presAssocID="{F2FFB9D0-7DE9-4C9B-A63C-BF4F4A76F6AB}" presName="node" presStyleLbl="node1" presStyleIdx="1" presStyleCnt="4" custLinFactNeighborX="-9733" custLinFactNeighborY="-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8B3745-507D-4384-9D8A-4A5668C7BE1C}" type="pres">
      <dgm:prSet presAssocID="{9EC7A5FD-887F-4AA0-8E29-FDC4F42BF9C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6C8BC00B-EF41-484F-8952-7719AE361268}" type="pres">
      <dgm:prSet presAssocID="{9EC7A5FD-887F-4AA0-8E29-FDC4F42BF9CD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1EFEB170-C857-4F55-866C-CF6ECDF952F2}" type="pres">
      <dgm:prSet presAssocID="{C3628631-AF6D-483E-9B66-FC08C398D8C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72E24-8DB3-41DB-AE79-6D4FB0BAD61B}" type="pres">
      <dgm:prSet presAssocID="{879124E5-D588-46B3-8339-DF6EF9E11EA9}" presName="sibTrans" presStyleLbl="sibTrans2D1" presStyleIdx="2" presStyleCnt="3"/>
      <dgm:spPr/>
      <dgm:t>
        <a:bodyPr/>
        <a:lstStyle/>
        <a:p>
          <a:endParaRPr lang="en-US"/>
        </a:p>
      </dgm:t>
    </dgm:pt>
    <dgm:pt modelId="{9CF7D502-4EB8-437C-8282-3838EE2B591E}" type="pres">
      <dgm:prSet presAssocID="{879124E5-D588-46B3-8339-DF6EF9E11EA9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E06E2B72-8174-4062-9A5E-43C21855B17A}" type="pres">
      <dgm:prSet presAssocID="{30F321D5-95F6-4D92-B6F5-6020163E777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F6C7A0-71A0-4A34-9A29-35535F83111A}" type="presOf" srcId="{3B5B943E-9929-4ABD-8160-4F57190C62F2}" destId="{DDFB71AC-EAF8-4A3C-82F9-CFEFBFA78A7A}" srcOrd="0" destOrd="0" presId="urn:microsoft.com/office/officeart/2005/8/layout/process1"/>
    <dgm:cxn modelId="{06F978BB-33AC-4E8B-BC58-9777C30C05A7}" type="presOf" srcId="{A99F16F5-2C12-4858-989D-19735302E36F}" destId="{3C738B51-82E4-409E-ACC4-DD9E6F679025}" srcOrd="0" destOrd="0" presId="urn:microsoft.com/office/officeart/2005/8/layout/process1"/>
    <dgm:cxn modelId="{7D17DDAA-9FE1-4396-8D4E-983AD67E7B53}" type="presOf" srcId="{027D3095-2E5C-4343-9871-94D5B47586D3}" destId="{82598E23-E43F-4F04-B864-7319A268126E}" srcOrd="0" destOrd="0" presId="urn:microsoft.com/office/officeart/2005/8/layout/process1"/>
    <dgm:cxn modelId="{58628315-814A-4DE0-BB69-BA2592C4D0A6}" type="presOf" srcId="{9EC7A5FD-887F-4AA0-8E29-FDC4F42BF9CD}" destId="{088B3745-507D-4384-9D8A-4A5668C7BE1C}" srcOrd="0" destOrd="0" presId="urn:microsoft.com/office/officeart/2005/8/layout/process1"/>
    <dgm:cxn modelId="{F8F9240E-3A62-450B-BCB6-4C79A2FB4189}" type="presOf" srcId="{027D3095-2E5C-4343-9871-94D5B47586D3}" destId="{2BF7BB5E-3C3E-4334-95C7-EC4A41D2F084}" srcOrd="1" destOrd="0" presId="urn:microsoft.com/office/officeart/2005/8/layout/process1"/>
    <dgm:cxn modelId="{BB508712-40F9-4995-8DC1-B805EC1E9898}" type="presOf" srcId="{C3628631-AF6D-483E-9B66-FC08C398D8C1}" destId="{1EFEB170-C857-4F55-866C-CF6ECDF952F2}" srcOrd="0" destOrd="0" presId="urn:microsoft.com/office/officeart/2005/8/layout/process1"/>
    <dgm:cxn modelId="{9DC0F64A-FD55-4A7A-A4FC-1C1140830140}" type="presOf" srcId="{9EC7A5FD-887F-4AA0-8E29-FDC4F42BF9CD}" destId="{6C8BC00B-EF41-484F-8952-7719AE361268}" srcOrd="1" destOrd="0" presId="urn:microsoft.com/office/officeart/2005/8/layout/process1"/>
    <dgm:cxn modelId="{DEF5A981-5A91-4A4C-B752-0487934CEEDB}" type="presOf" srcId="{879124E5-D588-46B3-8339-DF6EF9E11EA9}" destId="{9CF7D502-4EB8-437C-8282-3838EE2B591E}" srcOrd="1" destOrd="0" presId="urn:microsoft.com/office/officeart/2005/8/layout/process1"/>
    <dgm:cxn modelId="{6A364740-8396-4915-BD9A-4D636F82535B}" type="presOf" srcId="{879124E5-D588-46B3-8339-DF6EF9E11EA9}" destId="{39772E24-8DB3-41DB-AE79-6D4FB0BAD61B}" srcOrd="0" destOrd="0" presId="urn:microsoft.com/office/officeart/2005/8/layout/process1"/>
    <dgm:cxn modelId="{3F3D8028-06C2-432D-BBF3-6B403FFE2D31}" type="presOf" srcId="{30F321D5-95F6-4D92-B6F5-6020163E7776}" destId="{E06E2B72-8174-4062-9A5E-43C21855B17A}" srcOrd="0" destOrd="0" presId="urn:microsoft.com/office/officeart/2005/8/layout/process1"/>
    <dgm:cxn modelId="{B6B5B0EA-47CD-4192-8086-7CA03B1382BC}" srcId="{A99F16F5-2C12-4858-989D-19735302E36F}" destId="{F2FFB9D0-7DE9-4C9B-A63C-BF4F4A76F6AB}" srcOrd="1" destOrd="0" parTransId="{FD552C72-6F5A-4815-BB73-28FEE764E363}" sibTransId="{9EC7A5FD-887F-4AA0-8E29-FDC4F42BF9CD}"/>
    <dgm:cxn modelId="{2223F62B-8B6C-4E99-9E97-61A8089E6763}" srcId="{A99F16F5-2C12-4858-989D-19735302E36F}" destId="{3B5B943E-9929-4ABD-8160-4F57190C62F2}" srcOrd="0" destOrd="0" parTransId="{D0C5579A-53CE-4414-B58F-BB86DB96715D}" sibTransId="{027D3095-2E5C-4343-9871-94D5B47586D3}"/>
    <dgm:cxn modelId="{E6306294-AE68-48AE-B6BF-C6A5C3322DB1}" type="presOf" srcId="{F2FFB9D0-7DE9-4C9B-A63C-BF4F4A76F6AB}" destId="{92AF8A94-190B-4F9B-9E0F-1E06A9F1780F}" srcOrd="0" destOrd="0" presId="urn:microsoft.com/office/officeart/2005/8/layout/process1"/>
    <dgm:cxn modelId="{A977EF40-013B-4CB4-BA69-BB11D51DFB30}" srcId="{A99F16F5-2C12-4858-989D-19735302E36F}" destId="{C3628631-AF6D-483E-9B66-FC08C398D8C1}" srcOrd="2" destOrd="0" parTransId="{1C89C3CB-2684-4331-930A-9DFC340004C2}" sibTransId="{879124E5-D588-46B3-8339-DF6EF9E11EA9}"/>
    <dgm:cxn modelId="{881E5998-8F35-414A-B3E7-BAC33B1E153B}" srcId="{A99F16F5-2C12-4858-989D-19735302E36F}" destId="{30F321D5-95F6-4D92-B6F5-6020163E7776}" srcOrd="3" destOrd="0" parTransId="{11244CAC-3A81-4197-A898-0C436F6702CB}" sibTransId="{60C4B5FF-614F-47BE-9BE0-0AE473847591}"/>
    <dgm:cxn modelId="{488ADE2E-4CDE-4A5D-A78F-81F92CAB1D7B}" type="presParOf" srcId="{3C738B51-82E4-409E-ACC4-DD9E6F679025}" destId="{DDFB71AC-EAF8-4A3C-82F9-CFEFBFA78A7A}" srcOrd="0" destOrd="0" presId="urn:microsoft.com/office/officeart/2005/8/layout/process1"/>
    <dgm:cxn modelId="{9CBF4800-E40D-4038-8698-1FAAD67899A1}" type="presParOf" srcId="{3C738B51-82E4-409E-ACC4-DD9E6F679025}" destId="{82598E23-E43F-4F04-B864-7319A268126E}" srcOrd="1" destOrd="0" presId="urn:microsoft.com/office/officeart/2005/8/layout/process1"/>
    <dgm:cxn modelId="{0ED16FF9-0F23-41B2-A027-321C5957ACB3}" type="presParOf" srcId="{82598E23-E43F-4F04-B864-7319A268126E}" destId="{2BF7BB5E-3C3E-4334-95C7-EC4A41D2F084}" srcOrd="0" destOrd="0" presId="urn:microsoft.com/office/officeart/2005/8/layout/process1"/>
    <dgm:cxn modelId="{C0631AE5-9487-4AE8-B36F-0EF2B189F2C2}" type="presParOf" srcId="{3C738B51-82E4-409E-ACC4-DD9E6F679025}" destId="{92AF8A94-190B-4F9B-9E0F-1E06A9F1780F}" srcOrd="2" destOrd="0" presId="urn:microsoft.com/office/officeart/2005/8/layout/process1"/>
    <dgm:cxn modelId="{EDCF5EEF-C632-45DD-9E7C-9037ACEFC2E3}" type="presParOf" srcId="{3C738B51-82E4-409E-ACC4-DD9E6F679025}" destId="{088B3745-507D-4384-9D8A-4A5668C7BE1C}" srcOrd="3" destOrd="0" presId="urn:microsoft.com/office/officeart/2005/8/layout/process1"/>
    <dgm:cxn modelId="{BBAC15A0-C3C7-4CFB-A085-69811D7E14FA}" type="presParOf" srcId="{088B3745-507D-4384-9D8A-4A5668C7BE1C}" destId="{6C8BC00B-EF41-484F-8952-7719AE361268}" srcOrd="0" destOrd="0" presId="urn:microsoft.com/office/officeart/2005/8/layout/process1"/>
    <dgm:cxn modelId="{772AC631-80F3-4314-9015-B0B7C8C4C419}" type="presParOf" srcId="{3C738B51-82E4-409E-ACC4-DD9E6F679025}" destId="{1EFEB170-C857-4F55-866C-CF6ECDF952F2}" srcOrd="4" destOrd="0" presId="urn:microsoft.com/office/officeart/2005/8/layout/process1"/>
    <dgm:cxn modelId="{4A7C117D-0715-49FD-8AE6-0B986ACD3A6E}" type="presParOf" srcId="{3C738B51-82E4-409E-ACC4-DD9E6F679025}" destId="{39772E24-8DB3-41DB-AE79-6D4FB0BAD61B}" srcOrd="5" destOrd="0" presId="urn:microsoft.com/office/officeart/2005/8/layout/process1"/>
    <dgm:cxn modelId="{DA07F8BF-1711-4C72-8F47-9156692FF8A4}" type="presParOf" srcId="{39772E24-8DB3-41DB-AE79-6D4FB0BAD61B}" destId="{9CF7D502-4EB8-437C-8282-3838EE2B591E}" srcOrd="0" destOrd="0" presId="urn:microsoft.com/office/officeart/2005/8/layout/process1"/>
    <dgm:cxn modelId="{177AB532-E8BE-4D7F-A2AC-7460FEDECEDD}" type="presParOf" srcId="{3C738B51-82E4-409E-ACC4-DD9E6F679025}" destId="{E06E2B72-8174-4062-9A5E-43C21855B17A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9F16F5-2C12-4858-989D-19735302E36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2FFB9D0-7DE9-4C9B-A63C-BF4F4A76F6AB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ca-ES" u="none" dirty="0" smtClean="0"/>
            <a:t>OLA</a:t>
          </a:r>
        </a:p>
        <a:p>
          <a:r>
            <a:rPr lang="ca-ES" u="sng" dirty="0" smtClean="0"/>
            <a:t>Estudiant</a:t>
          </a:r>
        </a:p>
        <a:p>
          <a:endParaRPr lang="ca-ES" dirty="0" smtClean="0"/>
        </a:p>
        <a:p>
          <a:r>
            <a:rPr lang="ca-ES" dirty="0" smtClean="0"/>
            <a:t>Entra i signa LA</a:t>
          </a:r>
          <a:endParaRPr lang="en-US" dirty="0"/>
        </a:p>
      </dgm:t>
    </dgm:pt>
    <dgm:pt modelId="{FD552C72-6F5A-4815-BB73-28FEE764E363}" type="parTrans" cxnId="{B6B5B0EA-47CD-4192-8086-7CA03B1382BC}">
      <dgm:prSet/>
      <dgm:spPr/>
      <dgm:t>
        <a:bodyPr/>
        <a:lstStyle/>
        <a:p>
          <a:endParaRPr lang="en-US"/>
        </a:p>
      </dgm:t>
    </dgm:pt>
    <dgm:pt modelId="{9EC7A5FD-887F-4AA0-8E29-FDC4F42BF9CD}" type="sibTrans" cxnId="{B6B5B0EA-47CD-4192-8086-7CA03B1382BC}">
      <dgm:prSet/>
      <dgm:spPr/>
      <dgm:t>
        <a:bodyPr/>
        <a:lstStyle/>
        <a:p>
          <a:endParaRPr lang="en-US"/>
        </a:p>
      </dgm:t>
    </dgm:pt>
    <dgm:pt modelId="{C3628631-AF6D-483E-9B66-FC08C398D8C1}">
      <dgm:prSet phldrT="[Text]"/>
      <dgm:spPr/>
      <dgm:t>
        <a:bodyPr/>
        <a:lstStyle/>
        <a:p>
          <a:r>
            <a:rPr lang="ca-ES" u="none" dirty="0" smtClean="0"/>
            <a:t>DASHBOARD</a:t>
          </a:r>
        </a:p>
        <a:p>
          <a:r>
            <a:rPr lang="ca-ES" u="sng" dirty="0" smtClean="0"/>
            <a:t>Institució sortida</a:t>
          </a:r>
        </a:p>
        <a:p>
          <a:endParaRPr lang="ca-ES" dirty="0" smtClean="0"/>
        </a:p>
        <a:p>
          <a:r>
            <a:rPr lang="ca-ES" dirty="0" smtClean="0"/>
            <a:t>Signa LA</a:t>
          </a:r>
          <a:endParaRPr lang="en-US" dirty="0"/>
        </a:p>
      </dgm:t>
    </dgm:pt>
    <dgm:pt modelId="{1C89C3CB-2684-4331-930A-9DFC340004C2}" type="parTrans" cxnId="{A977EF40-013B-4CB4-BA69-BB11D51DFB30}">
      <dgm:prSet/>
      <dgm:spPr/>
      <dgm:t>
        <a:bodyPr/>
        <a:lstStyle/>
        <a:p>
          <a:endParaRPr lang="en-US"/>
        </a:p>
      </dgm:t>
    </dgm:pt>
    <dgm:pt modelId="{879124E5-D588-46B3-8339-DF6EF9E11EA9}" type="sibTrans" cxnId="{A977EF40-013B-4CB4-BA69-BB11D51DFB30}">
      <dgm:prSet/>
      <dgm:spPr/>
      <dgm:t>
        <a:bodyPr/>
        <a:lstStyle/>
        <a:p>
          <a:endParaRPr lang="en-US"/>
        </a:p>
      </dgm:t>
    </dgm:pt>
    <dgm:pt modelId="{30F321D5-95F6-4D92-B6F5-6020163E7776}">
      <dgm:prSet/>
      <dgm:spPr/>
      <dgm:t>
        <a:bodyPr/>
        <a:lstStyle/>
        <a:p>
          <a:r>
            <a:rPr lang="ca-ES" u="none" dirty="0" smtClean="0"/>
            <a:t>DASHBOARD</a:t>
          </a:r>
        </a:p>
        <a:p>
          <a:r>
            <a:rPr lang="ca-ES" u="sng" dirty="0" smtClean="0"/>
            <a:t>Institució arribada</a:t>
          </a:r>
        </a:p>
        <a:p>
          <a:endParaRPr lang="ca-ES" dirty="0" smtClean="0"/>
        </a:p>
        <a:p>
          <a:r>
            <a:rPr lang="ca-ES" dirty="0" smtClean="0"/>
            <a:t>Signa LA</a:t>
          </a:r>
          <a:endParaRPr lang="en-US" dirty="0"/>
        </a:p>
      </dgm:t>
    </dgm:pt>
    <dgm:pt modelId="{11244CAC-3A81-4197-A898-0C436F6702CB}" type="parTrans" cxnId="{881E5998-8F35-414A-B3E7-BAC33B1E153B}">
      <dgm:prSet/>
      <dgm:spPr/>
      <dgm:t>
        <a:bodyPr/>
        <a:lstStyle/>
        <a:p>
          <a:endParaRPr lang="en-US"/>
        </a:p>
      </dgm:t>
    </dgm:pt>
    <dgm:pt modelId="{60C4B5FF-614F-47BE-9BE0-0AE473847591}" type="sibTrans" cxnId="{881E5998-8F35-414A-B3E7-BAC33B1E153B}">
      <dgm:prSet/>
      <dgm:spPr/>
      <dgm:t>
        <a:bodyPr/>
        <a:lstStyle/>
        <a:p>
          <a:endParaRPr lang="en-US"/>
        </a:p>
      </dgm:t>
    </dgm:pt>
    <dgm:pt modelId="{3C738B51-82E4-409E-ACC4-DD9E6F679025}" type="pres">
      <dgm:prSet presAssocID="{A99F16F5-2C12-4858-989D-19735302E36F}" presName="Name0" presStyleCnt="0">
        <dgm:presLayoutVars>
          <dgm:dir/>
          <dgm:resizeHandles val="exact"/>
        </dgm:presLayoutVars>
      </dgm:prSet>
      <dgm:spPr/>
    </dgm:pt>
    <dgm:pt modelId="{92AF8A94-190B-4F9B-9E0F-1E06A9F1780F}" type="pres">
      <dgm:prSet presAssocID="{F2FFB9D0-7DE9-4C9B-A63C-BF4F4A76F6AB}" presName="node" presStyleLbl="node1" presStyleIdx="0" presStyleCnt="3" custLinFactNeighborX="-97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8B3745-507D-4384-9D8A-4A5668C7BE1C}" type="pres">
      <dgm:prSet presAssocID="{9EC7A5FD-887F-4AA0-8E29-FDC4F42BF9CD}" presName="sibTrans" presStyleLbl="sibTrans2D1" presStyleIdx="0" presStyleCnt="2"/>
      <dgm:spPr/>
      <dgm:t>
        <a:bodyPr/>
        <a:lstStyle/>
        <a:p>
          <a:endParaRPr lang="en-US"/>
        </a:p>
      </dgm:t>
    </dgm:pt>
    <dgm:pt modelId="{6C8BC00B-EF41-484F-8952-7719AE361268}" type="pres">
      <dgm:prSet presAssocID="{9EC7A5FD-887F-4AA0-8E29-FDC4F42BF9CD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1EFEB170-C857-4F55-866C-CF6ECDF952F2}" type="pres">
      <dgm:prSet presAssocID="{C3628631-AF6D-483E-9B66-FC08C398D8C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72E24-8DB3-41DB-AE79-6D4FB0BAD61B}" type="pres">
      <dgm:prSet presAssocID="{879124E5-D588-46B3-8339-DF6EF9E11EA9}" presName="sibTrans" presStyleLbl="sibTrans2D1" presStyleIdx="1" presStyleCnt="2"/>
      <dgm:spPr/>
      <dgm:t>
        <a:bodyPr/>
        <a:lstStyle/>
        <a:p>
          <a:endParaRPr lang="en-US"/>
        </a:p>
      </dgm:t>
    </dgm:pt>
    <dgm:pt modelId="{9CF7D502-4EB8-437C-8282-3838EE2B591E}" type="pres">
      <dgm:prSet presAssocID="{879124E5-D588-46B3-8339-DF6EF9E11EA9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E06E2B72-8174-4062-9A5E-43C21855B17A}" type="pres">
      <dgm:prSet presAssocID="{30F321D5-95F6-4D92-B6F5-6020163E777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F978BB-33AC-4E8B-BC58-9777C30C05A7}" type="presOf" srcId="{A99F16F5-2C12-4858-989D-19735302E36F}" destId="{3C738B51-82E4-409E-ACC4-DD9E6F679025}" srcOrd="0" destOrd="0" presId="urn:microsoft.com/office/officeart/2005/8/layout/process1"/>
    <dgm:cxn modelId="{58628315-814A-4DE0-BB69-BA2592C4D0A6}" type="presOf" srcId="{9EC7A5FD-887F-4AA0-8E29-FDC4F42BF9CD}" destId="{088B3745-507D-4384-9D8A-4A5668C7BE1C}" srcOrd="0" destOrd="0" presId="urn:microsoft.com/office/officeart/2005/8/layout/process1"/>
    <dgm:cxn modelId="{BB508712-40F9-4995-8DC1-B805EC1E9898}" type="presOf" srcId="{C3628631-AF6D-483E-9B66-FC08C398D8C1}" destId="{1EFEB170-C857-4F55-866C-CF6ECDF952F2}" srcOrd="0" destOrd="0" presId="urn:microsoft.com/office/officeart/2005/8/layout/process1"/>
    <dgm:cxn modelId="{9DC0F64A-FD55-4A7A-A4FC-1C1140830140}" type="presOf" srcId="{9EC7A5FD-887F-4AA0-8E29-FDC4F42BF9CD}" destId="{6C8BC00B-EF41-484F-8952-7719AE361268}" srcOrd="1" destOrd="0" presId="urn:microsoft.com/office/officeart/2005/8/layout/process1"/>
    <dgm:cxn modelId="{DEF5A981-5A91-4A4C-B752-0487934CEEDB}" type="presOf" srcId="{879124E5-D588-46B3-8339-DF6EF9E11EA9}" destId="{9CF7D502-4EB8-437C-8282-3838EE2B591E}" srcOrd="1" destOrd="0" presId="urn:microsoft.com/office/officeart/2005/8/layout/process1"/>
    <dgm:cxn modelId="{6A364740-8396-4915-BD9A-4D636F82535B}" type="presOf" srcId="{879124E5-D588-46B3-8339-DF6EF9E11EA9}" destId="{39772E24-8DB3-41DB-AE79-6D4FB0BAD61B}" srcOrd="0" destOrd="0" presId="urn:microsoft.com/office/officeart/2005/8/layout/process1"/>
    <dgm:cxn modelId="{3F3D8028-06C2-432D-BBF3-6B403FFE2D31}" type="presOf" srcId="{30F321D5-95F6-4D92-B6F5-6020163E7776}" destId="{E06E2B72-8174-4062-9A5E-43C21855B17A}" srcOrd="0" destOrd="0" presId="urn:microsoft.com/office/officeart/2005/8/layout/process1"/>
    <dgm:cxn modelId="{B6B5B0EA-47CD-4192-8086-7CA03B1382BC}" srcId="{A99F16F5-2C12-4858-989D-19735302E36F}" destId="{F2FFB9D0-7DE9-4C9B-A63C-BF4F4A76F6AB}" srcOrd="0" destOrd="0" parTransId="{FD552C72-6F5A-4815-BB73-28FEE764E363}" sibTransId="{9EC7A5FD-887F-4AA0-8E29-FDC4F42BF9CD}"/>
    <dgm:cxn modelId="{E6306294-AE68-48AE-B6BF-C6A5C3322DB1}" type="presOf" srcId="{F2FFB9D0-7DE9-4C9B-A63C-BF4F4A76F6AB}" destId="{92AF8A94-190B-4F9B-9E0F-1E06A9F1780F}" srcOrd="0" destOrd="0" presId="urn:microsoft.com/office/officeart/2005/8/layout/process1"/>
    <dgm:cxn modelId="{A977EF40-013B-4CB4-BA69-BB11D51DFB30}" srcId="{A99F16F5-2C12-4858-989D-19735302E36F}" destId="{C3628631-AF6D-483E-9B66-FC08C398D8C1}" srcOrd="1" destOrd="0" parTransId="{1C89C3CB-2684-4331-930A-9DFC340004C2}" sibTransId="{879124E5-D588-46B3-8339-DF6EF9E11EA9}"/>
    <dgm:cxn modelId="{881E5998-8F35-414A-B3E7-BAC33B1E153B}" srcId="{A99F16F5-2C12-4858-989D-19735302E36F}" destId="{30F321D5-95F6-4D92-B6F5-6020163E7776}" srcOrd="2" destOrd="0" parTransId="{11244CAC-3A81-4197-A898-0C436F6702CB}" sibTransId="{60C4B5FF-614F-47BE-9BE0-0AE473847591}"/>
    <dgm:cxn modelId="{C0631AE5-9487-4AE8-B36F-0EF2B189F2C2}" type="presParOf" srcId="{3C738B51-82E4-409E-ACC4-DD9E6F679025}" destId="{92AF8A94-190B-4F9B-9E0F-1E06A9F1780F}" srcOrd="0" destOrd="0" presId="urn:microsoft.com/office/officeart/2005/8/layout/process1"/>
    <dgm:cxn modelId="{EDCF5EEF-C632-45DD-9E7C-9037ACEFC2E3}" type="presParOf" srcId="{3C738B51-82E4-409E-ACC4-DD9E6F679025}" destId="{088B3745-507D-4384-9D8A-4A5668C7BE1C}" srcOrd="1" destOrd="0" presId="urn:microsoft.com/office/officeart/2005/8/layout/process1"/>
    <dgm:cxn modelId="{BBAC15A0-C3C7-4CFB-A085-69811D7E14FA}" type="presParOf" srcId="{088B3745-507D-4384-9D8A-4A5668C7BE1C}" destId="{6C8BC00B-EF41-484F-8952-7719AE361268}" srcOrd="0" destOrd="0" presId="urn:microsoft.com/office/officeart/2005/8/layout/process1"/>
    <dgm:cxn modelId="{772AC631-80F3-4314-9015-B0B7C8C4C419}" type="presParOf" srcId="{3C738B51-82E4-409E-ACC4-DD9E6F679025}" destId="{1EFEB170-C857-4F55-866C-CF6ECDF952F2}" srcOrd="2" destOrd="0" presId="urn:microsoft.com/office/officeart/2005/8/layout/process1"/>
    <dgm:cxn modelId="{4A7C117D-0715-49FD-8AE6-0B986ACD3A6E}" type="presParOf" srcId="{3C738B51-82E4-409E-ACC4-DD9E6F679025}" destId="{39772E24-8DB3-41DB-AE79-6D4FB0BAD61B}" srcOrd="3" destOrd="0" presId="urn:microsoft.com/office/officeart/2005/8/layout/process1"/>
    <dgm:cxn modelId="{DA07F8BF-1711-4C72-8F47-9156692FF8A4}" type="presParOf" srcId="{39772E24-8DB3-41DB-AE79-6D4FB0BAD61B}" destId="{9CF7D502-4EB8-437C-8282-3838EE2B591E}" srcOrd="0" destOrd="0" presId="urn:microsoft.com/office/officeart/2005/8/layout/process1"/>
    <dgm:cxn modelId="{177AB532-E8BE-4D7F-A2AC-7460FEDECEDD}" type="presParOf" srcId="{3C738B51-82E4-409E-ACC4-DD9E6F679025}" destId="{E06E2B72-8174-4062-9A5E-43C21855B17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FB71AC-EAF8-4A3C-82F9-CFEFBFA78A7A}">
      <dsp:nvSpPr>
        <dsp:cNvPr id="0" name=""/>
        <dsp:cNvSpPr/>
      </dsp:nvSpPr>
      <dsp:spPr>
        <a:xfrm>
          <a:off x="3089" y="31483"/>
          <a:ext cx="1350838" cy="848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b="0" u="none" kern="1200" dirty="0" smtClean="0"/>
            <a:t>DASHBOARD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b="0" u="sng" kern="1200" dirty="0" smtClean="0"/>
            <a:t>Institució sortida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a-ES" sz="600" b="0" u="sng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a-ES" sz="600" b="0" u="sng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kern="1200" dirty="0" smtClean="0"/>
            <a:t>Carrega</a:t>
          </a:r>
          <a:r>
            <a:rPr lang="ca-ES" sz="600" kern="1200" dirty="0" smtClean="0"/>
            <a:t> </a:t>
          </a:r>
          <a:r>
            <a:rPr lang="ca-ES" sz="900" kern="1200" dirty="0" smtClean="0"/>
            <a:t>nominacions</a:t>
          </a:r>
          <a:endParaRPr lang="en-US" sz="900" kern="1200" dirty="0"/>
        </a:p>
      </dsp:txBody>
      <dsp:txXfrm>
        <a:off x="27941" y="56335"/>
        <a:ext cx="1301134" cy="798791"/>
      </dsp:txXfrm>
    </dsp:sp>
    <dsp:sp modelId="{82598E23-E43F-4F04-B864-7319A268126E}">
      <dsp:nvSpPr>
        <dsp:cNvPr id="0" name=""/>
        <dsp:cNvSpPr/>
      </dsp:nvSpPr>
      <dsp:spPr>
        <a:xfrm rot="21596684">
          <a:off x="1475864" y="287333"/>
          <a:ext cx="258504" cy="3350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475864" y="354371"/>
        <a:ext cx="180953" cy="201005"/>
      </dsp:txXfrm>
    </dsp:sp>
    <dsp:sp modelId="{92AF8A94-190B-4F9B-9E0F-1E06A9F1780F}">
      <dsp:nvSpPr>
        <dsp:cNvPr id="0" name=""/>
        <dsp:cNvSpPr/>
      </dsp:nvSpPr>
      <dsp:spPr>
        <a:xfrm>
          <a:off x="1841672" y="29709"/>
          <a:ext cx="1350838" cy="848495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u="none" kern="1200" dirty="0" smtClean="0"/>
            <a:t>OLA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u="sng" kern="1200" dirty="0" smtClean="0"/>
            <a:t>Estudiant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a-ES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kern="1200" dirty="0" smtClean="0"/>
            <a:t>Entra i signa LA</a:t>
          </a:r>
          <a:endParaRPr lang="en-US" sz="900" kern="1200" dirty="0"/>
        </a:p>
      </dsp:txBody>
      <dsp:txXfrm>
        <a:off x="1866524" y="54561"/>
        <a:ext cx="1301134" cy="798791"/>
      </dsp:txXfrm>
    </dsp:sp>
    <dsp:sp modelId="{088B3745-507D-4384-9D8A-4A5668C7BE1C}">
      <dsp:nvSpPr>
        <dsp:cNvPr id="0" name=""/>
        <dsp:cNvSpPr/>
      </dsp:nvSpPr>
      <dsp:spPr>
        <a:xfrm rot="3136">
          <a:off x="3340742" y="287348"/>
          <a:ext cx="314251" cy="3350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3340742" y="354306"/>
        <a:ext cx="219976" cy="201005"/>
      </dsp:txXfrm>
    </dsp:sp>
    <dsp:sp modelId="{1EFEB170-C857-4F55-866C-CF6ECDF952F2}">
      <dsp:nvSpPr>
        <dsp:cNvPr id="0" name=""/>
        <dsp:cNvSpPr/>
      </dsp:nvSpPr>
      <dsp:spPr>
        <a:xfrm>
          <a:off x="3785437" y="31483"/>
          <a:ext cx="1350838" cy="848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000" u="none" kern="1200" dirty="0" smtClean="0"/>
            <a:t>DASHBOARD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000" u="sng" kern="1200" dirty="0" smtClean="0"/>
            <a:t>Institució sortida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a-ES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000" kern="1200" dirty="0" smtClean="0"/>
            <a:t>Signa LA</a:t>
          </a:r>
          <a:endParaRPr lang="en-US" sz="1000" kern="1200" dirty="0"/>
        </a:p>
      </dsp:txBody>
      <dsp:txXfrm>
        <a:off x="3810289" y="56335"/>
        <a:ext cx="1301134" cy="798791"/>
      </dsp:txXfrm>
    </dsp:sp>
    <dsp:sp modelId="{39772E24-8DB3-41DB-AE79-6D4FB0BAD61B}">
      <dsp:nvSpPr>
        <dsp:cNvPr id="0" name=""/>
        <dsp:cNvSpPr/>
      </dsp:nvSpPr>
      <dsp:spPr>
        <a:xfrm>
          <a:off x="5271359" y="288227"/>
          <a:ext cx="286377" cy="3350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271359" y="355228"/>
        <a:ext cx="200464" cy="201005"/>
      </dsp:txXfrm>
    </dsp:sp>
    <dsp:sp modelId="{E06E2B72-8174-4062-9A5E-43C21855B17A}">
      <dsp:nvSpPr>
        <dsp:cNvPr id="0" name=""/>
        <dsp:cNvSpPr/>
      </dsp:nvSpPr>
      <dsp:spPr>
        <a:xfrm>
          <a:off x="5676610" y="31483"/>
          <a:ext cx="1350838" cy="848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000" u="none" kern="1200" dirty="0" smtClean="0"/>
            <a:t>DASHBOARD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000" u="sng" kern="1200" dirty="0" smtClean="0"/>
            <a:t>Institució arribada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a-ES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000" kern="1200" dirty="0" smtClean="0"/>
            <a:t>Signa LA</a:t>
          </a:r>
          <a:endParaRPr lang="en-US" sz="1000" kern="1200" dirty="0"/>
        </a:p>
      </dsp:txBody>
      <dsp:txXfrm>
        <a:off x="5701462" y="56335"/>
        <a:ext cx="1301134" cy="7987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AF8A94-190B-4F9B-9E0F-1E06A9F1780F}">
      <dsp:nvSpPr>
        <dsp:cNvPr id="0" name=""/>
        <dsp:cNvSpPr/>
      </dsp:nvSpPr>
      <dsp:spPr>
        <a:xfrm>
          <a:off x="0" y="0"/>
          <a:ext cx="1359978" cy="798871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u="none" kern="1200" dirty="0" smtClean="0"/>
            <a:t>OLA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u="sng" kern="1200" dirty="0" smtClean="0"/>
            <a:t>Estudiant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a-ES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kern="1200" dirty="0" smtClean="0"/>
            <a:t>Entra i signa LA</a:t>
          </a:r>
          <a:endParaRPr lang="en-US" sz="900" kern="1200" dirty="0"/>
        </a:p>
      </dsp:txBody>
      <dsp:txXfrm>
        <a:off x="23398" y="23398"/>
        <a:ext cx="1313182" cy="752075"/>
      </dsp:txXfrm>
    </dsp:sp>
    <dsp:sp modelId="{088B3745-507D-4384-9D8A-4A5668C7BE1C}">
      <dsp:nvSpPr>
        <dsp:cNvPr id="0" name=""/>
        <dsp:cNvSpPr/>
      </dsp:nvSpPr>
      <dsp:spPr>
        <a:xfrm>
          <a:off x="1497114" y="230798"/>
          <a:ext cx="290727" cy="3372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1497114" y="298253"/>
        <a:ext cx="203509" cy="202364"/>
      </dsp:txXfrm>
    </dsp:sp>
    <dsp:sp modelId="{1EFEB170-C857-4F55-866C-CF6ECDF952F2}">
      <dsp:nvSpPr>
        <dsp:cNvPr id="0" name=""/>
        <dsp:cNvSpPr/>
      </dsp:nvSpPr>
      <dsp:spPr>
        <a:xfrm>
          <a:off x="1908520" y="0"/>
          <a:ext cx="1359978" cy="7988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u="none" kern="1200" dirty="0" smtClean="0"/>
            <a:t>DASHBOARD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u="sng" kern="1200" dirty="0" smtClean="0"/>
            <a:t>Institució sortida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a-ES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kern="1200" dirty="0" smtClean="0"/>
            <a:t>Signa LA</a:t>
          </a:r>
          <a:endParaRPr lang="en-US" sz="900" kern="1200" dirty="0"/>
        </a:p>
      </dsp:txBody>
      <dsp:txXfrm>
        <a:off x="1931918" y="23398"/>
        <a:ext cx="1313182" cy="752075"/>
      </dsp:txXfrm>
    </dsp:sp>
    <dsp:sp modelId="{39772E24-8DB3-41DB-AE79-6D4FB0BAD61B}">
      <dsp:nvSpPr>
        <dsp:cNvPr id="0" name=""/>
        <dsp:cNvSpPr/>
      </dsp:nvSpPr>
      <dsp:spPr>
        <a:xfrm>
          <a:off x="3404496" y="230798"/>
          <a:ext cx="288315" cy="3372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3404496" y="298253"/>
        <a:ext cx="201821" cy="202364"/>
      </dsp:txXfrm>
    </dsp:sp>
    <dsp:sp modelId="{E06E2B72-8174-4062-9A5E-43C21855B17A}">
      <dsp:nvSpPr>
        <dsp:cNvPr id="0" name=""/>
        <dsp:cNvSpPr/>
      </dsp:nvSpPr>
      <dsp:spPr>
        <a:xfrm>
          <a:off x="3812490" y="0"/>
          <a:ext cx="1359978" cy="7988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u="none" kern="1200" dirty="0" smtClean="0"/>
            <a:t>DASHBOARD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u="sng" kern="1200" dirty="0" smtClean="0"/>
            <a:t>Institució arribada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a-ES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900" kern="1200" dirty="0" smtClean="0"/>
            <a:t>Signa LA</a:t>
          </a:r>
          <a:endParaRPr lang="en-US" sz="900" kern="1200" dirty="0"/>
        </a:p>
      </dsp:txBody>
      <dsp:txXfrm>
        <a:off x="3835888" y="23398"/>
        <a:ext cx="1313182" cy="7520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Novetats Erasmus 2021-22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450D4-0778-469D-852A-4D28B427F328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D69D9-12A6-4B5A-BCE0-6984ACFCD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9175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Novetats Erasmus 2021-22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DAE43-23D0-4F5E-AAE7-D14CC186FFD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18066-425E-4FD5-8E62-C17010B6C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5154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5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1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45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1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95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17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3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8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91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8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4943C-9E09-49A6-B75F-E6CA83821C8B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65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epie.es/educacion-superior/digitalizacion-erasmu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hyperlink" Target="https://www.erasmus-dashboard.eu/" TargetMode="Externa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hyperlink" Target="https://www.learning-agreement.eu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dg.edu/ca/internacional/Vols-marxar/Quatre-consells-practics/Responsables-centres-docent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Novetats Erasmus 2021-22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Abast </a:t>
            </a:r>
          </a:p>
          <a:p>
            <a:r>
              <a:rPr lang="ca-ES" dirty="0" smtClean="0"/>
              <a:t>Què està fent la UdG?</a:t>
            </a:r>
          </a:p>
          <a:p>
            <a:r>
              <a:rPr lang="fr-FR" dirty="0" smtClean="0"/>
              <a:t>Com heu de </a:t>
            </a:r>
            <a:r>
              <a:rPr lang="fr-FR" dirty="0" err="1" smtClean="0"/>
              <a:t>gestionar</a:t>
            </a:r>
            <a:r>
              <a:rPr lang="fr-FR" dirty="0" smtClean="0"/>
              <a:t> els </a:t>
            </a:r>
            <a:r>
              <a:rPr lang="fr-FR" dirty="0" err="1" smtClean="0"/>
              <a:t>Acords</a:t>
            </a:r>
            <a:r>
              <a:rPr lang="fr-FR" dirty="0" smtClean="0"/>
              <a:t> d’</a:t>
            </a:r>
            <a:r>
              <a:rPr lang="fr-FR" dirty="0" err="1" smtClean="0"/>
              <a:t>estudi</a:t>
            </a:r>
            <a:r>
              <a:rPr lang="fr-FR" dirty="0" smtClean="0"/>
              <a:t> Erasmus?</a:t>
            </a:r>
          </a:p>
          <a:p>
            <a:r>
              <a:rPr lang="fr-FR" dirty="0" err="1" smtClean="0"/>
              <a:t>Aplicacions</a:t>
            </a:r>
            <a:r>
              <a:rPr lang="fr-FR" dirty="0" smtClean="0"/>
              <a:t> OLA i Dashboard</a:t>
            </a:r>
          </a:p>
          <a:p>
            <a:pPr lvl="1"/>
            <a:r>
              <a:rPr lang="fr-FR" dirty="0" smtClean="0"/>
              <a:t>Alta d’</a:t>
            </a:r>
            <a:r>
              <a:rPr lang="fr-FR" dirty="0" err="1" smtClean="0"/>
              <a:t>usuaris</a:t>
            </a:r>
            <a:r>
              <a:rPr lang="fr-FR" dirty="0" smtClean="0"/>
              <a:t> </a:t>
            </a:r>
            <a:r>
              <a:rPr lang="fr-FR" dirty="0" err="1" smtClean="0"/>
              <a:t>dels</a:t>
            </a:r>
            <a:r>
              <a:rPr lang="fr-FR" dirty="0" smtClean="0"/>
              <a:t> centres</a:t>
            </a:r>
            <a:endParaRPr lang="fr-FR" dirty="0" smtClean="0"/>
          </a:p>
          <a:p>
            <a:pPr lvl="1"/>
            <a:r>
              <a:rPr lang="fr-FR" dirty="0" smtClean="0"/>
              <a:t>Com i </a:t>
            </a:r>
            <a:r>
              <a:rPr lang="fr-FR" dirty="0" err="1" smtClean="0"/>
              <a:t>quan</a:t>
            </a:r>
            <a:r>
              <a:rPr lang="fr-FR" dirty="0" smtClean="0"/>
              <a:t> les hem d’</a:t>
            </a:r>
            <a:r>
              <a:rPr lang="fr-FR" dirty="0" err="1" smtClean="0"/>
              <a:t>utilitzar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66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Abast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A </a:t>
            </a:r>
            <a:r>
              <a:rPr lang="en-US" b="1" dirty="0" err="1" smtClean="0"/>
              <a:t>partir</a:t>
            </a:r>
            <a:r>
              <a:rPr lang="en-US" b="1" dirty="0" smtClean="0"/>
              <a:t> del 30 de </a:t>
            </a:r>
            <a:r>
              <a:rPr lang="en-US" b="1" dirty="0" err="1" smtClean="0"/>
              <a:t>juny</a:t>
            </a:r>
            <a:r>
              <a:rPr lang="en-US" b="1" dirty="0" smtClean="0"/>
              <a:t> de 2021 </a:t>
            </a:r>
            <a:r>
              <a:rPr lang="en-US" b="1" dirty="0" smtClean="0">
                <a:sym typeface="Wingdings" panose="05000000000000000000" pitchFamily="2" charset="2"/>
              </a:rPr>
              <a:t> LAs a </a:t>
            </a:r>
            <a:r>
              <a:rPr lang="en-US" b="1" dirty="0" err="1" smtClean="0">
                <a:sym typeface="Wingdings" panose="05000000000000000000" pitchFamily="2" charset="2"/>
              </a:rPr>
              <a:t>través</a:t>
            </a:r>
            <a:r>
              <a:rPr lang="en-US" b="1" dirty="0" smtClean="0">
                <a:sym typeface="Wingdings" panose="05000000000000000000" pitchFamily="2" charset="2"/>
              </a:rPr>
              <a:t> la </a:t>
            </a:r>
            <a:r>
              <a:rPr lang="en-US" b="1" dirty="0" err="1" smtClean="0">
                <a:sym typeface="Wingdings" panose="05000000000000000000" pitchFamily="2" charset="2"/>
              </a:rPr>
              <a:t>xarxa</a:t>
            </a:r>
            <a:r>
              <a:rPr lang="en-US" b="1" dirty="0" smtClean="0">
                <a:sym typeface="Wingdings" panose="05000000000000000000" pitchFamily="2" charset="2"/>
              </a:rPr>
              <a:t> EWP</a:t>
            </a:r>
            <a:endParaRPr lang="en-US" dirty="0"/>
          </a:p>
          <a:p>
            <a:pPr lvl="1"/>
            <a:r>
              <a:rPr lang="ca-ES" dirty="0" smtClean="0"/>
              <a:t>Obligatorietat d’aprovació i enviament dels LAs a través de la xarxa EWP </a:t>
            </a:r>
            <a:r>
              <a:rPr lang="ca-ES" dirty="0" smtClean="0">
                <a:sym typeface="Wingdings" panose="05000000000000000000" pitchFamily="2" charset="2"/>
              </a:rPr>
              <a:t> NI Paper</a:t>
            </a:r>
            <a:r>
              <a:rPr lang="ca-ES" dirty="0">
                <a:sym typeface="Wingdings" panose="05000000000000000000" pitchFamily="2" charset="2"/>
              </a:rPr>
              <a:t> </a:t>
            </a:r>
            <a:r>
              <a:rPr lang="ca-ES" dirty="0" smtClean="0">
                <a:sym typeface="Wingdings" panose="05000000000000000000" pitchFamily="2" charset="2"/>
              </a:rPr>
              <a:t>NI Email</a:t>
            </a:r>
            <a:endParaRPr lang="ca-ES" dirty="0" smtClean="0"/>
          </a:p>
          <a:p>
            <a:pPr lvl="1"/>
            <a:r>
              <a:rPr lang="ca-ES" dirty="0" smtClean="0"/>
              <a:t>Alternatives UdG de connexió a la xarxa EWP:</a:t>
            </a:r>
          </a:p>
          <a:p>
            <a:pPr lvl="2"/>
            <a:r>
              <a:rPr lang="ca-ES" dirty="0" smtClean="0"/>
              <a:t>Directament des de GausNET i aplicacions OI (pla A)</a:t>
            </a:r>
          </a:p>
          <a:p>
            <a:pPr lvl="2"/>
            <a:r>
              <a:rPr lang="ca-ES" dirty="0" smtClean="0"/>
              <a:t>Aplicacions OLA i Dashboard d’EUF (pla B)</a:t>
            </a:r>
            <a:endParaRPr lang="en-US" dirty="0" smtClean="0"/>
          </a:p>
          <a:p>
            <a:pPr lvl="1"/>
            <a:r>
              <a:rPr lang="en-US" dirty="0" smtClean="0"/>
              <a:t>30 de </a:t>
            </a:r>
            <a:r>
              <a:rPr lang="en-US" dirty="0" err="1" smtClean="0"/>
              <a:t>juny</a:t>
            </a:r>
            <a:r>
              <a:rPr lang="en-US" dirty="0" smtClean="0"/>
              <a:t>? </a:t>
            </a:r>
          </a:p>
          <a:p>
            <a:pPr marL="914400" lvl="2" indent="0">
              <a:buNone/>
            </a:pPr>
            <a:r>
              <a:rPr lang="en-US" dirty="0" smtClean="0"/>
              <a:t>SEPIE </a:t>
            </a:r>
            <a:r>
              <a:rPr lang="en-US" dirty="0" err="1"/>
              <a:t>està</a:t>
            </a:r>
            <a:r>
              <a:rPr lang="en-US" dirty="0"/>
              <a:t> </a:t>
            </a:r>
            <a:r>
              <a:rPr lang="en-US" dirty="0" err="1"/>
              <a:t>disposat</a:t>
            </a:r>
            <a:r>
              <a:rPr lang="en-US" dirty="0"/>
              <a:t> a </a:t>
            </a:r>
            <a:r>
              <a:rPr lang="en-US" dirty="0" err="1"/>
              <a:t>admetre</a:t>
            </a:r>
            <a:r>
              <a:rPr lang="en-US" dirty="0"/>
              <a:t> que les </a:t>
            </a:r>
            <a:r>
              <a:rPr lang="en-US" dirty="0" err="1"/>
              <a:t>universitats</a:t>
            </a:r>
            <a:r>
              <a:rPr lang="en-US" dirty="0"/>
              <a:t> </a:t>
            </a:r>
            <a:r>
              <a:rPr lang="en-US" dirty="0" err="1"/>
              <a:t>emetin</a:t>
            </a:r>
            <a:r>
              <a:rPr lang="en-US" dirty="0"/>
              <a:t> LAs </a:t>
            </a:r>
            <a:r>
              <a:rPr lang="en-US" b="1" dirty="0" err="1"/>
              <a:t>en</a:t>
            </a:r>
            <a:r>
              <a:rPr lang="en-US" b="1" dirty="0"/>
              <a:t> paper </a:t>
            </a:r>
            <a:r>
              <a:rPr lang="en-US" b="1" dirty="0" err="1"/>
              <a:t>més</a:t>
            </a:r>
            <a:r>
              <a:rPr lang="en-US" b="1" dirty="0"/>
              <a:t> </a:t>
            </a:r>
            <a:r>
              <a:rPr lang="en-US" b="1" dirty="0" err="1"/>
              <a:t>enllà</a:t>
            </a:r>
            <a:r>
              <a:rPr lang="en-US" b="1" dirty="0"/>
              <a:t> </a:t>
            </a:r>
            <a:r>
              <a:rPr lang="en-US" b="1" dirty="0" smtClean="0"/>
              <a:t>del 30 </a:t>
            </a:r>
            <a:r>
              <a:rPr lang="en-US" b="1" dirty="0"/>
              <a:t>de </a:t>
            </a:r>
            <a:r>
              <a:rPr lang="en-US" b="1" dirty="0" err="1" smtClean="0"/>
              <a:t>juny</a:t>
            </a:r>
            <a:r>
              <a:rPr lang="en-US" dirty="0" smtClean="0"/>
              <a:t> </a:t>
            </a:r>
            <a:r>
              <a:rPr lang="en-US" dirty="0" err="1"/>
              <a:t>sempre</a:t>
            </a:r>
            <a:r>
              <a:rPr lang="en-US" dirty="0"/>
              <a:t> que </a:t>
            </a:r>
            <a:r>
              <a:rPr lang="en-US" b="1" dirty="0" err="1"/>
              <a:t>aquestes</a:t>
            </a:r>
            <a:r>
              <a:rPr lang="en-US" b="1" dirty="0"/>
              <a:t> </a:t>
            </a:r>
            <a:r>
              <a:rPr lang="en-US" b="1" dirty="0" err="1"/>
              <a:t>justifiquin</a:t>
            </a:r>
            <a:r>
              <a:rPr lang="en-US" b="1" dirty="0"/>
              <a:t> </a:t>
            </a:r>
            <a:r>
              <a:rPr lang="en-US" b="1" dirty="0" err="1"/>
              <a:t>adequadament</a:t>
            </a:r>
            <a:r>
              <a:rPr lang="en-US" b="1" dirty="0"/>
              <a:t> la </a:t>
            </a:r>
            <a:r>
              <a:rPr lang="en-US" b="1" dirty="0" err="1"/>
              <a:t>seva</a:t>
            </a:r>
            <a:r>
              <a:rPr lang="en-US" b="1" dirty="0"/>
              <a:t> no </a:t>
            </a:r>
            <a:r>
              <a:rPr lang="en-US" b="1" dirty="0" err="1"/>
              <a:t>integració</a:t>
            </a:r>
            <a:r>
              <a:rPr lang="en-US" b="1" dirty="0"/>
              <a:t> a EWP </a:t>
            </a:r>
            <a:r>
              <a:rPr lang="en-US" b="1" dirty="0" err="1"/>
              <a:t>i</a:t>
            </a:r>
            <a:r>
              <a:rPr lang="en-US" b="1" dirty="0"/>
              <a:t> que </a:t>
            </a:r>
            <a:r>
              <a:rPr lang="en-US" b="1" dirty="0" err="1"/>
              <a:t>es</a:t>
            </a:r>
            <a:r>
              <a:rPr lang="en-US" b="1" dirty="0"/>
              <a:t> </a:t>
            </a:r>
            <a:r>
              <a:rPr lang="en-US" b="1" dirty="0" err="1"/>
              <a:t>comprometin</a:t>
            </a:r>
            <a:r>
              <a:rPr lang="en-US" b="1" dirty="0"/>
              <a:t> a </a:t>
            </a:r>
            <a:r>
              <a:rPr lang="en-US" b="1" dirty="0" err="1"/>
              <a:t>fer</a:t>
            </a:r>
            <a:r>
              <a:rPr lang="en-US" b="1" dirty="0"/>
              <a:t>-ho </a:t>
            </a:r>
            <a:r>
              <a:rPr lang="en-US" b="1" dirty="0" err="1"/>
              <a:t>durant</a:t>
            </a:r>
            <a:r>
              <a:rPr lang="en-US" b="1" dirty="0"/>
              <a:t> el curs 2021/22</a:t>
            </a:r>
            <a:r>
              <a:rPr lang="en-US" b="1" dirty="0" smtClean="0"/>
              <a:t>.</a:t>
            </a:r>
            <a:endParaRPr lang="en-US" dirty="0"/>
          </a:p>
          <a:p>
            <a:r>
              <a:rPr lang="en-US" b="1" dirty="0"/>
              <a:t>Noves </a:t>
            </a:r>
            <a:r>
              <a:rPr lang="en-US" b="1" dirty="0" err="1"/>
              <a:t>tipologies</a:t>
            </a:r>
            <a:r>
              <a:rPr lang="en-US" b="1" dirty="0"/>
              <a:t> de </a:t>
            </a:r>
            <a:r>
              <a:rPr lang="en-US" b="1" dirty="0" err="1" smtClean="0"/>
              <a:t>mobilitat</a:t>
            </a:r>
            <a:endParaRPr lang="en-US" b="1" dirty="0" smtClean="0"/>
          </a:p>
          <a:p>
            <a:pPr lvl="1"/>
            <a:r>
              <a:rPr lang="en-US" dirty="0" smtClean="0"/>
              <a:t>Virtual Mobility</a:t>
            </a:r>
            <a:endParaRPr lang="en-US" dirty="0"/>
          </a:p>
          <a:p>
            <a:pPr lvl="1"/>
            <a:r>
              <a:rPr lang="en-US" dirty="0" smtClean="0"/>
              <a:t>Blended Mobility</a:t>
            </a:r>
            <a:endParaRPr lang="en-US" dirty="0"/>
          </a:p>
          <a:p>
            <a:r>
              <a:rPr lang="en-US" b="1" dirty="0" err="1"/>
              <a:t>Nou</a:t>
            </a:r>
            <a:r>
              <a:rPr lang="en-US" b="1" dirty="0"/>
              <a:t> model de document </a:t>
            </a:r>
            <a:r>
              <a:rPr lang="en-US" b="1" dirty="0" err="1"/>
              <a:t>d'acord</a:t>
            </a:r>
            <a:r>
              <a:rPr lang="en-US" b="1" dirty="0"/>
              <a:t> </a:t>
            </a:r>
            <a:r>
              <a:rPr lang="en-US" b="1" dirty="0" err="1" smtClean="0"/>
              <a:t>d'estudis</a:t>
            </a:r>
            <a:endParaRPr lang="en-US" b="1" dirty="0" smtClean="0"/>
          </a:p>
          <a:p>
            <a:pPr marL="0" indent="0" algn="r">
              <a:buNone/>
            </a:pPr>
            <a:r>
              <a:rPr lang="en-US" dirty="0" smtClean="0">
                <a:hlinkClick r:id="rId2"/>
              </a:rPr>
              <a:t>SEPIE. </a:t>
            </a:r>
            <a:r>
              <a:rPr lang="en-US" dirty="0" err="1" smtClean="0">
                <a:hlinkClick r:id="rId2"/>
              </a:rPr>
              <a:t>Digitalización</a:t>
            </a:r>
            <a:r>
              <a:rPr lang="en-US" dirty="0" smtClean="0">
                <a:hlinkClick r:id="rId2"/>
              </a:rPr>
              <a:t> Erasmus+</a:t>
            </a:r>
            <a:r>
              <a:rPr lang="en-US" dirty="0" smtClean="0"/>
              <a:t> </a:t>
            </a:r>
            <a:endParaRPr lang="en-US" b="1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GNOME Web - Wikipedia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1" y="5454074"/>
            <a:ext cx="300182" cy="30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0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Què està fent la UdG?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JA DISPONIBLE</a:t>
            </a:r>
          </a:p>
          <a:p>
            <a:pPr lvl="1"/>
            <a:r>
              <a:rPr lang="ca-ES" dirty="0" smtClean="0"/>
              <a:t>Nou model d’acord d’estudis</a:t>
            </a:r>
          </a:p>
          <a:p>
            <a:pPr lvl="1"/>
            <a:r>
              <a:rPr lang="ca-ES" dirty="0" smtClean="0"/>
              <a:t>Possibilitat de marcar assignatures en modalitat Virtual Mobility</a:t>
            </a:r>
          </a:p>
          <a:p>
            <a:pPr lvl="1"/>
            <a:r>
              <a:rPr lang="ca-ES" dirty="0" smtClean="0"/>
              <a:t>Pantalla de control de mobilitats per centre</a:t>
            </a:r>
          </a:p>
          <a:p>
            <a:pPr lvl="1"/>
            <a:r>
              <a:rPr lang="ca-ES" dirty="0"/>
              <a:t>Facilitar la utilització d’OLA i Dashboard com a alternativa temporal (pla B</a:t>
            </a:r>
            <a:r>
              <a:rPr lang="ca-E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EN DESENVOLUPAMENT:</a:t>
            </a:r>
          </a:p>
          <a:p>
            <a:pPr lvl="1"/>
            <a:r>
              <a:rPr lang="en-US" dirty="0" err="1" smtClean="0"/>
              <a:t>Connexió</a:t>
            </a:r>
            <a:r>
              <a:rPr lang="en-US" dirty="0" smtClean="0"/>
              <a:t> </a:t>
            </a:r>
            <a:r>
              <a:rPr lang="en-US" dirty="0" err="1" smtClean="0"/>
              <a:t>directa</a:t>
            </a:r>
            <a:r>
              <a:rPr lang="en-US" dirty="0" smtClean="0"/>
              <a:t> </a:t>
            </a:r>
            <a:r>
              <a:rPr lang="en-US" dirty="0" err="1" smtClean="0"/>
              <a:t>dels</a:t>
            </a:r>
            <a:r>
              <a:rPr lang="en-US" dirty="0" smtClean="0"/>
              <a:t> </a:t>
            </a:r>
            <a:r>
              <a:rPr lang="en-US" dirty="0" err="1" smtClean="0"/>
              <a:t>nostres</a:t>
            </a:r>
            <a:r>
              <a:rPr lang="en-US" dirty="0" smtClean="0"/>
              <a:t> </a:t>
            </a:r>
            <a:r>
              <a:rPr lang="en-US" dirty="0" err="1" smtClean="0"/>
              <a:t>sistemes</a:t>
            </a:r>
            <a:r>
              <a:rPr lang="en-US" dirty="0" smtClean="0"/>
              <a:t> </a:t>
            </a:r>
            <a:r>
              <a:rPr lang="en-US" dirty="0" err="1" smtClean="0"/>
              <a:t>d’infomació</a:t>
            </a:r>
            <a:r>
              <a:rPr lang="en-US" dirty="0" smtClean="0"/>
              <a:t> a la </a:t>
            </a:r>
            <a:r>
              <a:rPr lang="en-US" dirty="0" err="1" smtClean="0"/>
              <a:t>xarxa</a:t>
            </a:r>
            <a:r>
              <a:rPr lang="en-US" dirty="0" smtClean="0"/>
              <a:t> Erasmus Without Paper (</a:t>
            </a:r>
            <a:r>
              <a:rPr lang="en-US" dirty="0" err="1" smtClean="0"/>
              <a:t>pla</a:t>
            </a:r>
            <a:r>
              <a:rPr lang="en-US" dirty="0" smtClean="0"/>
              <a:t> A)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1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 heu de </a:t>
            </a:r>
            <a:r>
              <a:rPr lang="fr-FR" dirty="0" err="1" smtClean="0"/>
              <a:t>gestionar</a:t>
            </a:r>
            <a:r>
              <a:rPr lang="fr-FR" dirty="0" smtClean="0"/>
              <a:t> els </a:t>
            </a:r>
            <a:r>
              <a:rPr lang="fr-FR" dirty="0" err="1" smtClean="0"/>
              <a:t>acords</a:t>
            </a:r>
            <a:r>
              <a:rPr lang="fr-FR" dirty="0" smtClean="0"/>
              <a:t> d’</a:t>
            </a:r>
            <a:r>
              <a:rPr lang="fr-FR" dirty="0" err="1" smtClean="0"/>
              <a:t>estudi</a:t>
            </a:r>
            <a:r>
              <a:rPr lang="fr-FR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Aquest mes de juny i fins que no us diem el contrari:</a:t>
            </a:r>
          </a:p>
          <a:p>
            <a:pPr lvl="1"/>
            <a:r>
              <a:rPr lang="ca-ES" b="1" dirty="0" smtClean="0">
                <a:sym typeface="Wingdings" panose="05000000000000000000" pitchFamily="2" charset="2"/>
              </a:rPr>
              <a:t>PER DEFECTE  COM FINS ARA</a:t>
            </a:r>
          </a:p>
          <a:p>
            <a:pPr lvl="1"/>
            <a:r>
              <a:rPr lang="ca-ES" b="1" dirty="0" smtClean="0">
                <a:sym typeface="Wingdings" panose="05000000000000000000" pitchFamily="2" charset="2"/>
              </a:rPr>
              <a:t>Només en els casos que el partner ens ho reclami  OLA i Dashboard</a:t>
            </a:r>
          </a:p>
          <a:p>
            <a:r>
              <a:rPr lang="ca-ES" dirty="0" smtClean="0">
                <a:sym typeface="Wingdings" panose="05000000000000000000" pitchFamily="2" charset="2"/>
              </a:rPr>
              <a:t>S’admetran per aquest curs els nous tipus de mobilitat? </a:t>
            </a:r>
          </a:p>
          <a:p>
            <a:pPr lvl="1"/>
            <a:r>
              <a:rPr lang="ca-ES" dirty="0" smtClean="0">
                <a:sym typeface="Wingdings" panose="05000000000000000000" pitchFamily="2" charset="2"/>
              </a:rPr>
              <a:t>SÍ, però des de l’OI encara no saben ni en quina quantitat, ni de quins fons disposaran, ni com es repartiran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4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1908"/>
          </a:xfrm>
        </p:spPr>
        <p:txBody>
          <a:bodyPr/>
          <a:lstStyle/>
          <a:p>
            <a:r>
              <a:rPr lang="fr-FR" dirty="0" smtClean="0"/>
              <a:t>OLA i Dashboard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37855"/>
            <a:ext cx="10666615" cy="4639108"/>
          </a:xfrm>
        </p:spPr>
        <p:txBody>
          <a:bodyPr>
            <a:normAutofit fontScale="62500" lnSpcReduction="20000"/>
          </a:bodyPr>
          <a:lstStyle/>
          <a:p>
            <a:r>
              <a:rPr lang="ca-ES" b="1" dirty="0">
                <a:sym typeface="Wingdings" panose="05000000000000000000" pitchFamily="2" charset="2"/>
              </a:rPr>
              <a:t>Només en els casos que el partner ens ho </a:t>
            </a:r>
            <a:r>
              <a:rPr lang="ca-ES" b="1" dirty="0" smtClean="0">
                <a:sym typeface="Wingdings" panose="05000000000000000000" pitchFamily="2" charset="2"/>
              </a:rPr>
              <a:t>reclami</a:t>
            </a:r>
            <a:endParaRPr lang="ca-ES" dirty="0" smtClean="0"/>
          </a:p>
          <a:p>
            <a:r>
              <a:rPr lang="ca-ES" dirty="0" smtClean="0"/>
              <a:t>Dues aplicacions integrades d’EUF promogudes per la Comissió Europea</a:t>
            </a:r>
          </a:p>
          <a:p>
            <a:r>
              <a:rPr lang="ca-ES" dirty="0" smtClean="0"/>
              <a:t>Dos fluxos signatura LA:</a:t>
            </a:r>
          </a:p>
          <a:p>
            <a:pPr marL="0" indent="0">
              <a:buNone/>
            </a:pPr>
            <a:endParaRPr lang="ca-ES" dirty="0" smtClean="0"/>
          </a:p>
          <a:p>
            <a:endParaRPr lang="ca-ES" dirty="0" smtClean="0">
              <a:sym typeface="Wingdings" panose="05000000000000000000" pitchFamily="2" charset="2"/>
            </a:endParaRPr>
          </a:p>
          <a:p>
            <a:endParaRPr lang="ca-ES" dirty="0" smtClean="0">
              <a:sym typeface="Wingdings" panose="05000000000000000000" pitchFamily="2" charset="2"/>
            </a:endParaRPr>
          </a:p>
          <a:p>
            <a:endParaRPr lang="ca-ES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a-ES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a-ES" dirty="0">
              <a:sym typeface="Wingdings" panose="05000000000000000000" pitchFamily="2" charset="2"/>
            </a:endParaRPr>
          </a:p>
          <a:p>
            <a:r>
              <a:rPr lang="ca-ES" dirty="0" smtClean="0">
                <a:sym typeface="Wingdings" panose="05000000000000000000" pitchFamily="2" charset="2"/>
              </a:rPr>
              <a:t>Algunes institucions europees ja fa anys que les utilitzen </a:t>
            </a:r>
          </a:p>
          <a:p>
            <a:r>
              <a:rPr lang="ca-ES" dirty="0" smtClean="0">
                <a:sym typeface="Wingdings" panose="05000000000000000000" pitchFamily="2" charset="2"/>
              </a:rPr>
              <a:t>S’integraran a EWP la propera setmana</a:t>
            </a:r>
          </a:p>
          <a:p>
            <a:r>
              <a:rPr lang="ca-ES" dirty="0" smtClean="0">
                <a:sym typeface="Wingdings" panose="05000000000000000000" pitchFamily="2" charset="2"/>
              </a:rPr>
              <a:t>La UdG hi està donada d’alta com a institució</a:t>
            </a:r>
          </a:p>
          <a:p>
            <a:r>
              <a:rPr lang="ca-ES" dirty="0" smtClean="0">
                <a:sym typeface="Wingdings" panose="05000000000000000000" pitchFamily="2" charset="2"/>
              </a:rPr>
              <a:t>OLA </a:t>
            </a:r>
            <a:r>
              <a:rPr lang="ca-ES" dirty="0">
                <a:sym typeface="Wingdings" panose="05000000000000000000" pitchFamily="2" charset="2"/>
              </a:rPr>
              <a:t> </a:t>
            </a:r>
            <a:r>
              <a:rPr lang="ca-ES" dirty="0">
                <a:sym typeface="Wingdings" panose="05000000000000000000" pitchFamily="2" charset="2"/>
                <a:hlinkClick r:id="rId2"/>
              </a:rPr>
              <a:t>https://www.learning-agreement.eu</a:t>
            </a:r>
            <a:r>
              <a:rPr lang="ca-ES" dirty="0" smtClean="0">
                <a:sym typeface="Wingdings" panose="05000000000000000000" pitchFamily="2" charset="2"/>
                <a:hlinkClick r:id="rId2"/>
              </a:rPr>
              <a:t>/</a:t>
            </a:r>
            <a:endParaRPr lang="ca-ES" dirty="0" smtClean="0">
              <a:sym typeface="Wingdings" panose="05000000000000000000" pitchFamily="2" charset="2"/>
            </a:endParaRPr>
          </a:p>
          <a:p>
            <a:r>
              <a:rPr lang="ca-ES" dirty="0">
                <a:sym typeface="Wingdings" panose="05000000000000000000" pitchFamily="2" charset="2"/>
              </a:rPr>
              <a:t>Dashboard  </a:t>
            </a:r>
            <a:r>
              <a:rPr lang="ca-ES" dirty="0">
                <a:sym typeface="Wingdings" panose="05000000000000000000" pitchFamily="2" charset="2"/>
                <a:hlinkClick r:id="rId3"/>
              </a:rPr>
              <a:t>https://www.erasmus-dashboard.eu</a:t>
            </a:r>
            <a:r>
              <a:rPr lang="ca-ES" dirty="0" smtClean="0">
                <a:sym typeface="Wingdings" panose="05000000000000000000" pitchFamily="2" charset="2"/>
                <a:hlinkClick r:id="rId3"/>
              </a:rPr>
              <a:t>/</a:t>
            </a:r>
            <a:endParaRPr lang="ca-ES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04822451"/>
              </p:ext>
            </p:extLst>
          </p:nvPr>
        </p:nvGraphicFramePr>
        <p:xfrm>
          <a:off x="2116055" y="3308628"/>
          <a:ext cx="7030539" cy="911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70896279"/>
              </p:ext>
            </p:extLst>
          </p:nvPr>
        </p:nvGraphicFramePr>
        <p:xfrm>
          <a:off x="3978105" y="2409857"/>
          <a:ext cx="5177019" cy="798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339740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OLA i Dashboard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486274"/>
          </a:xfrm>
        </p:spPr>
        <p:txBody>
          <a:bodyPr>
            <a:normAutofit lnSpcReduction="10000"/>
          </a:bodyPr>
          <a:lstStyle/>
          <a:p>
            <a:pPr marL="285750" indent="-285750"/>
            <a:r>
              <a:rPr lang="ca-ES" dirty="0"/>
              <a:t>Les institucions reben un correu on se’ls convida a signar a través de Dashboard</a:t>
            </a:r>
          </a:p>
          <a:p>
            <a:pPr marL="285750" indent="-285750"/>
            <a:r>
              <a:rPr lang="ca-ES" dirty="0"/>
              <a:t>Per poder signar </a:t>
            </a:r>
            <a:r>
              <a:rPr lang="ca-ES" dirty="0">
                <a:sym typeface="Wingdings" panose="05000000000000000000" pitchFamily="2" charset="2"/>
              </a:rPr>
              <a:t> </a:t>
            </a:r>
            <a:r>
              <a:rPr lang="ca-ES" dirty="0"/>
              <a:t>cal que els usuaris (emails) estiguin donats d’alta a Dashboard</a:t>
            </a:r>
          </a:p>
          <a:p>
            <a:pPr marL="285750" indent="-285750"/>
            <a:r>
              <a:rPr lang="ca-ES" dirty="0"/>
              <a:t>La propera setmana activarem per cada centre 2 usuaris:</a:t>
            </a:r>
          </a:p>
          <a:p>
            <a:pPr marL="742950" lvl="1" indent="-285750"/>
            <a:r>
              <a:rPr lang="ca-ES" dirty="0"/>
              <a:t>1 contacte administratiu </a:t>
            </a:r>
            <a:r>
              <a:rPr lang="ca-ES">
                <a:sym typeface="Wingdings" panose="05000000000000000000" pitchFamily="2" charset="2"/>
              </a:rPr>
              <a:t> </a:t>
            </a:r>
            <a:r>
              <a:rPr lang="ca-ES" smtClean="0">
                <a:sym typeface="Wingdings" panose="05000000000000000000" pitchFamily="2" charset="2"/>
              </a:rPr>
              <a:t>Càrrega i consulta LAs </a:t>
            </a:r>
            <a:r>
              <a:rPr lang="ca-ES" dirty="0">
                <a:sym typeface="Wingdings" panose="05000000000000000000" pitchFamily="2" charset="2"/>
              </a:rPr>
              <a:t>outgoing </a:t>
            </a:r>
            <a:r>
              <a:rPr lang="ca-ES">
                <a:sym typeface="Wingdings" panose="05000000000000000000" pitchFamily="2" charset="2"/>
              </a:rPr>
              <a:t>i </a:t>
            </a:r>
            <a:r>
              <a:rPr lang="ca-ES" smtClean="0">
                <a:sym typeface="Wingdings" panose="05000000000000000000" pitchFamily="2" charset="2"/>
              </a:rPr>
              <a:t>Consulta incoming</a:t>
            </a:r>
            <a:endParaRPr lang="ca-ES" dirty="0"/>
          </a:p>
          <a:p>
            <a:pPr marL="742950" lvl="1" indent="-285750"/>
            <a:r>
              <a:rPr lang="ca-ES" dirty="0"/>
              <a:t>1 responsable acadèmic (signatari LA) </a:t>
            </a:r>
            <a:r>
              <a:rPr lang="ca-ES" dirty="0">
                <a:sym typeface="Wingdings" panose="05000000000000000000" pitchFamily="2" charset="2"/>
              </a:rPr>
              <a:t> Signatura LAs outgoing i </a:t>
            </a:r>
            <a:r>
              <a:rPr lang="ca-ES" dirty="0" smtClean="0">
                <a:sym typeface="Wingdings" panose="05000000000000000000" pitchFamily="2" charset="2"/>
              </a:rPr>
              <a:t>incoming</a:t>
            </a:r>
          </a:p>
          <a:p>
            <a:pPr marL="742950" lvl="1" indent="-285750"/>
            <a:r>
              <a:rPr lang="ca-ES" dirty="0" smtClean="0">
                <a:sym typeface="Wingdings" panose="05000000000000000000" pitchFamily="2" charset="2"/>
              </a:rPr>
              <a:t>Són els usuaris que consten a:</a:t>
            </a:r>
          </a:p>
          <a:p>
            <a:pPr marL="457200" lvl="1" indent="0">
              <a:buNone/>
            </a:pPr>
            <a:r>
              <a:rPr lang="ca-ES" dirty="0">
                <a:sym typeface="Wingdings" panose="05000000000000000000" pitchFamily="2" charset="2"/>
              </a:rPr>
              <a:t>	</a:t>
            </a:r>
            <a:r>
              <a:rPr lang="ca-ES" dirty="0" smtClean="0">
                <a:sym typeface="Wingdings" panose="05000000000000000000" pitchFamily="2" charset="2"/>
              </a:rPr>
              <a:t> </a:t>
            </a:r>
            <a:r>
              <a:rPr lang="ca-ES" sz="1600" dirty="0">
                <a:sym typeface="Wingdings" panose="05000000000000000000" pitchFamily="2" charset="2"/>
                <a:hlinkClick r:id="rId2"/>
              </a:rPr>
              <a:t>https://www.udg.edu/ca/internacional/Vols-marxar/Quatre-consells-practics/Responsables-centres-docents</a:t>
            </a:r>
            <a:endParaRPr lang="ca-ES" sz="1600" dirty="0"/>
          </a:p>
          <a:p>
            <a:pPr marL="285750" indent="-285750"/>
            <a:r>
              <a:rPr lang="ca-ES" dirty="0"/>
              <a:t>Ambdós rebran un correu on se’ls demana que es posin el </a:t>
            </a:r>
            <a:r>
              <a:rPr lang="ca-ES" dirty="0" smtClean="0"/>
              <a:t>password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48536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ca-ES" dirty="0" smtClean="0"/>
              <a:t>OLA i Dashboard. Outgoing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796936"/>
              </p:ext>
            </p:extLst>
          </p:nvPr>
        </p:nvGraphicFramePr>
        <p:xfrm>
          <a:off x="838200" y="1205342"/>
          <a:ext cx="10425546" cy="53700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2773">
                  <a:extLst>
                    <a:ext uri="{9D8B030D-6E8A-4147-A177-3AD203B41FA5}">
                      <a16:colId xmlns:a16="http://schemas.microsoft.com/office/drawing/2014/main" val="3649584693"/>
                    </a:ext>
                  </a:extLst>
                </a:gridCol>
                <a:gridCol w="5212773">
                  <a:extLst>
                    <a:ext uri="{9D8B030D-6E8A-4147-A177-3AD203B41FA5}">
                      <a16:colId xmlns:a16="http://schemas.microsoft.com/office/drawing/2014/main" val="3565989011"/>
                    </a:ext>
                  </a:extLst>
                </a:gridCol>
              </a:tblGrid>
              <a:tr h="1342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676836"/>
                  </a:ext>
                </a:extLst>
              </a:tr>
              <a:tr h="1342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873559"/>
                  </a:ext>
                </a:extLst>
              </a:tr>
              <a:tr h="1342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183617"/>
                  </a:ext>
                </a:extLst>
              </a:tr>
              <a:tr h="1342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78605"/>
                  </a:ext>
                </a:extLst>
              </a:tr>
            </a:tbl>
          </a:graphicData>
        </a:graphic>
      </p:graphicFrame>
      <p:sp>
        <p:nvSpPr>
          <p:cNvPr id="15" name="Freeform 14"/>
          <p:cNvSpPr/>
          <p:nvPr/>
        </p:nvSpPr>
        <p:spPr>
          <a:xfrm rot="5400000">
            <a:off x="1508657" y="3132816"/>
            <a:ext cx="111244" cy="335007"/>
          </a:xfrm>
          <a:custGeom>
            <a:avLst/>
            <a:gdLst>
              <a:gd name="connsiteX0" fmla="*/ 0 w 286377"/>
              <a:gd name="connsiteY0" fmla="*/ 67001 h 335007"/>
              <a:gd name="connsiteX1" fmla="*/ 143189 w 286377"/>
              <a:gd name="connsiteY1" fmla="*/ 67001 h 335007"/>
              <a:gd name="connsiteX2" fmla="*/ 143189 w 286377"/>
              <a:gd name="connsiteY2" fmla="*/ 0 h 335007"/>
              <a:gd name="connsiteX3" fmla="*/ 286377 w 286377"/>
              <a:gd name="connsiteY3" fmla="*/ 167504 h 335007"/>
              <a:gd name="connsiteX4" fmla="*/ 143189 w 286377"/>
              <a:gd name="connsiteY4" fmla="*/ 335007 h 335007"/>
              <a:gd name="connsiteX5" fmla="*/ 143189 w 286377"/>
              <a:gd name="connsiteY5" fmla="*/ 268006 h 335007"/>
              <a:gd name="connsiteX6" fmla="*/ 0 w 286377"/>
              <a:gd name="connsiteY6" fmla="*/ 268006 h 335007"/>
              <a:gd name="connsiteX7" fmla="*/ 0 w 286377"/>
              <a:gd name="connsiteY7" fmla="*/ 67001 h 33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6377" h="335007">
                <a:moveTo>
                  <a:pt x="0" y="67001"/>
                </a:moveTo>
                <a:lnTo>
                  <a:pt x="143189" y="67001"/>
                </a:lnTo>
                <a:lnTo>
                  <a:pt x="143189" y="0"/>
                </a:lnTo>
                <a:lnTo>
                  <a:pt x="286377" y="167504"/>
                </a:lnTo>
                <a:lnTo>
                  <a:pt x="143189" y="335007"/>
                </a:lnTo>
                <a:lnTo>
                  <a:pt x="143189" y="268006"/>
                </a:lnTo>
                <a:lnTo>
                  <a:pt x="0" y="268006"/>
                </a:lnTo>
                <a:lnTo>
                  <a:pt x="0" y="6700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7001" rIns="85913" bIns="6700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kern="1200"/>
          </a:p>
        </p:txBody>
      </p:sp>
      <p:sp>
        <p:nvSpPr>
          <p:cNvPr id="17" name="Freeform 16"/>
          <p:cNvSpPr/>
          <p:nvPr/>
        </p:nvSpPr>
        <p:spPr>
          <a:xfrm>
            <a:off x="888861" y="2337271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142" tIns="59142" rIns="59142" bIns="59142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b="0" u="none" kern="1200" dirty="0" smtClean="0"/>
              <a:t>DASHBOARD</a:t>
            </a: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u="sng" dirty="0" smtClean="0"/>
              <a:t>UdG</a:t>
            </a:r>
            <a:endParaRPr lang="ca-ES" sz="900" b="0" u="sng" kern="1200" dirty="0" smtClean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600" b="0" u="sng" kern="1200" dirty="0" smtClean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600" b="0" u="sng" kern="1200" dirty="0" smtClean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kern="1200" dirty="0" smtClean="0"/>
              <a:t>Carrega</a:t>
            </a:r>
            <a:r>
              <a:rPr lang="ca-ES" sz="600" kern="1200" dirty="0" smtClean="0"/>
              <a:t> </a:t>
            </a:r>
            <a:r>
              <a:rPr lang="ca-ES" sz="900" kern="1200" dirty="0" smtClean="0"/>
              <a:t>nominacions</a:t>
            </a:r>
            <a:endParaRPr lang="en-US" sz="900" kern="1200" dirty="0"/>
          </a:p>
        </p:txBody>
      </p:sp>
      <p:sp>
        <p:nvSpPr>
          <p:cNvPr id="19" name="Freeform 18"/>
          <p:cNvSpPr/>
          <p:nvPr/>
        </p:nvSpPr>
        <p:spPr>
          <a:xfrm>
            <a:off x="888861" y="3414874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142" tIns="59142" rIns="59142" bIns="59142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u="none" kern="1200" dirty="0" smtClean="0"/>
              <a:t>OLA</a:t>
            </a: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u="sng" kern="1200" dirty="0" smtClean="0"/>
              <a:t>Estudiant</a:t>
            </a: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900" kern="1200" dirty="0" smtClean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kern="1200" dirty="0" smtClean="0"/>
              <a:t>Entra i signa LA</a:t>
            </a:r>
            <a:endParaRPr lang="en-US" sz="900" kern="1200" dirty="0"/>
          </a:p>
        </p:txBody>
      </p:sp>
      <p:sp>
        <p:nvSpPr>
          <p:cNvPr id="21" name="Freeform 20"/>
          <p:cNvSpPr/>
          <p:nvPr/>
        </p:nvSpPr>
        <p:spPr>
          <a:xfrm>
            <a:off x="888861" y="4492477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2952" tIns="62952" rIns="62952" bIns="62952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none" kern="1200" dirty="0" smtClean="0"/>
              <a:t>DASHBOARD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sng" dirty="0" smtClean="0"/>
              <a:t>UdG</a:t>
            </a:r>
            <a:endParaRPr lang="ca-ES" sz="1000" u="sng" kern="1200" dirty="0" smtClean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1000" kern="1200" dirty="0" smtClean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kern="1200" dirty="0" smtClean="0"/>
              <a:t>Signa LA</a:t>
            </a:r>
            <a:endParaRPr lang="en-US" sz="1000" kern="1200" dirty="0"/>
          </a:p>
        </p:txBody>
      </p:sp>
      <p:sp>
        <p:nvSpPr>
          <p:cNvPr id="22" name="Freeform 21"/>
          <p:cNvSpPr/>
          <p:nvPr/>
        </p:nvSpPr>
        <p:spPr>
          <a:xfrm>
            <a:off x="888861" y="5570081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2952" tIns="62952" rIns="62952" bIns="62952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none" kern="1200" dirty="0" smtClean="0"/>
              <a:t>DASHBOARD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sng" kern="1200" dirty="0" smtClean="0"/>
              <a:t>Institució arribada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1000" kern="1200" dirty="0" smtClean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kern="1200" dirty="0" smtClean="0"/>
              <a:t>Signa LA</a:t>
            </a:r>
            <a:endParaRPr lang="en-US" sz="1000" kern="1200" dirty="0"/>
          </a:p>
        </p:txBody>
      </p:sp>
      <p:sp>
        <p:nvSpPr>
          <p:cNvPr id="23" name="Freeform 22"/>
          <p:cNvSpPr/>
          <p:nvPr/>
        </p:nvSpPr>
        <p:spPr>
          <a:xfrm rot="5400000">
            <a:off x="1512220" y="4210419"/>
            <a:ext cx="111244" cy="335007"/>
          </a:xfrm>
          <a:custGeom>
            <a:avLst/>
            <a:gdLst>
              <a:gd name="connsiteX0" fmla="*/ 0 w 286377"/>
              <a:gd name="connsiteY0" fmla="*/ 67001 h 335007"/>
              <a:gd name="connsiteX1" fmla="*/ 143189 w 286377"/>
              <a:gd name="connsiteY1" fmla="*/ 67001 h 335007"/>
              <a:gd name="connsiteX2" fmla="*/ 143189 w 286377"/>
              <a:gd name="connsiteY2" fmla="*/ 0 h 335007"/>
              <a:gd name="connsiteX3" fmla="*/ 286377 w 286377"/>
              <a:gd name="connsiteY3" fmla="*/ 167504 h 335007"/>
              <a:gd name="connsiteX4" fmla="*/ 143189 w 286377"/>
              <a:gd name="connsiteY4" fmla="*/ 335007 h 335007"/>
              <a:gd name="connsiteX5" fmla="*/ 143189 w 286377"/>
              <a:gd name="connsiteY5" fmla="*/ 268006 h 335007"/>
              <a:gd name="connsiteX6" fmla="*/ 0 w 286377"/>
              <a:gd name="connsiteY6" fmla="*/ 268006 h 335007"/>
              <a:gd name="connsiteX7" fmla="*/ 0 w 286377"/>
              <a:gd name="connsiteY7" fmla="*/ 67001 h 33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6377" h="335007">
                <a:moveTo>
                  <a:pt x="0" y="67001"/>
                </a:moveTo>
                <a:lnTo>
                  <a:pt x="143189" y="67001"/>
                </a:lnTo>
                <a:lnTo>
                  <a:pt x="143189" y="0"/>
                </a:lnTo>
                <a:lnTo>
                  <a:pt x="286377" y="167504"/>
                </a:lnTo>
                <a:lnTo>
                  <a:pt x="143189" y="335007"/>
                </a:lnTo>
                <a:lnTo>
                  <a:pt x="143189" y="268006"/>
                </a:lnTo>
                <a:lnTo>
                  <a:pt x="0" y="268006"/>
                </a:lnTo>
                <a:lnTo>
                  <a:pt x="0" y="6700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7001" rIns="85913" bIns="6700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kern="1200"/>
          </a:p>
        </p:txBody>
      </p:sp>
      <p:sp>
        <p:nvSpPr>
          <p:cNvPr id="24" name="Freeform 23"/>
          <p:cNvSpPr/>
          <p:nvPr/>
        </p:nvSpPr>
        <p:spPr>
          <a:xfrm rot="5400000">
            <a:off x="1508657" y="5288022"/>
            <a:ext cx="111244" cy="335007"/>
          </a:xfrm>
          <a:custGeom>
            <a:avLst/>
            <a:gdLst>
              <a:gd name="connsiteX0" fmla="*/ 0 w 286377"/>
              <a:gd name="connsiteY0" fmla="*/ 67001 h 335007"/>
              <a:gd name="connsiteX1" fmla="*/ 143189 w 286377"/>
              <a:gd name="connsiteY1" fmla="*/ 67001 h 335007"/>
              <a:gd name="connsiteX2" fmla="*/ 143189 w 286377"/>
              <a:gd name="connsiteY2" fmla="*/ 0 h 335007"/>
              <a:gd name="connsiteX3" fmla="*/ 286377 w 286377"/>
              <a:gd name="connsiteY3" fmla="*/ 167504 h 335007"/>
              <a:gd name="connsiteX4" fmla="*/ 143189 w 286377"/>
              <a:gd name="connsiteY4" fmla="*/ 335007 h 335007"/>
              <a:gd name="connsiteX5" fmla="*/ 143189 w 286377"/>
              <a:gd name="connsiteY5" fmla="*/ 268006 h 335007"/>
              <a:gd name="connsiteX6" fmla="*/ 0 w 286377"/>
              <a:gd name="connsiteY6" fmla="*/ 268006 h 335007"/>
              <a:gd name="connsiteX7" fmla="*/ 0 w 286377"/>
              <a:gd name="connsiteY7" fmla="*/ 67001 h 33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6377" h="335007">
                <a:moveTo>
                  <a:pt x="0" y="67001"/>
                </a:moveTo>
                <a:lnTo>
                  <a:pt x="143189" y="67001"/>
                </a:lnTo>
                <a:lnTo>
                  <a:pt x="143189" y="0"/>
                </a:lnTo>
                <a:lnTo>
                  <a:pt x="286377" y="167504"/>
                </a:lnTo>
                <a:lnTo>
                  <a:pt x="143189" y="335007"/>
                </a:lnTo>
                <a:lnTo>
                  <a:pt x="143189" y="268006"/>
                </a:lnTo>
                <a:lnTo>
                  <a:pt x="0" y="268006"/>
                </a:lnTo>
                <a:lnTo>
                  <a:pt x="0" y="6700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7001" rIns="85913" bIns="6700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kern="1200"/>
          </a:p>
        </p:txBody>
      </p:sp>
      <p:sp>
        <p:nvSpPr>
          <p:cNvPr id="26" name="TextBox 25"/>
          <p:cNvSpPr txBox="1"/>
          <p:nvPr/>
        </p:nvSpPr>
        <p:spPr>
          <a:xfrm>
            <a:off x="2599515" y="1352451"/>
            <a:ext cx="79659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/>
              <a:t>Responsable administratiu centre </a:t>
            </a:r>
            <a:r>
              <a:rPr lang="ca-ES" sz="1400" dirty="0" smtClean="0"/>
              <a:t>genera fitxer nominacions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/>
              <a:t>GausNET </a:t>
            </a:r>
            <a:r>
              <a:rPr lang="ca-ES" sz="1400" dirty="0" smtClean="0"/>
              <a:t>envia correu a l’estudiant:</a:t>
            </a:r>
            <a:r>
              <a:rPr lang="ca-ES" sz="1400" dirty="0" smtClean="0">
                <a:sym typeface="Wingdings" panose="05000000000000000000" pitchFamily="2" charset="2"/>
              </a:rPr>
              <a:t> LA i manual OLA</a:t>
            </a:r>
            <a:endParaRPr lang="ca-ES" sz="1400" dirty="0">
              <a:sym typeface="Wingdings" panose="05000000000000000000" pitchFamily="2" charset="2"/>
            </a:endParaRPr>
          </a:p>
          <a:p>
            <a:r>
              <a:rPr lang="ca-ES" sz="1400" dirty="0" smtClean="0">
                <a:sym typeface="Wingdings" panose="05000000000000000000" pitchFamily="2" charset="2"/>
              </a:rPr>
              <a:t>	i c</a:t>
            </a:r>
            <a:r>
              <a:rPr lang="ca-ES" sz="1400" dirty="0" smtClean="0"/>
              <a:t>anvia estat LA a “Pendent de signatura”</a:t>
            </a:r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 rot="5400000">
            <a:off x="1508657" y="2091452"/>
            <a:ext cx="111244" cy="335007"/>
          </a:xfrm>
          <a:custGeom>
            <a:avLst/>
            <a:gdLst>
              <a:gd name="connsiteX0" fmla="*/ 0 w 286377"/>
              <a:gd name="connsiteY0" fmla="*/ 67001 h 335007"/>
              <a:gd name="connsiteX1" fmla="*/ 143189 w 286377"/>
              <a:gd name="connsiteY1" fmla="*/ 67001 h 335007"/>
              <a:gd name="connsiteX2" fmla="*/ 143189 w 286377"/>
              <a:gd name="connsiteY2" fmla="*/ 0 h 335007"/>
              <a:gd name="connsiteX3" fmla="*/ 286377 w 286377"/>
              <a:gd name="connsiteY3" fmla="*/ 167504 h 335007"/>
              <a:gd name="connsiteX4" fmla="*/ 143189 w 286377"/>
              <a:gd name="connsiteY4" fmla="*/ 335007 h 335007"/>
              <a:gd name="connsiteX5" fmla="*/ 143189 w 286377"/>
              <a:gd name="connsiteY5" fmla="*/ 268006 h 335007"/>
              <a:gd name="connsiteX6" fmla="*/ 0 w 286377"/>
              <a:gd name="connsiteY6" fmla="*/ 268006 h 335007"/>
              <a:gd name="connsiteX7" fmla="*/ 0 w 286377"/>
              <a:gd name="connsiteY7" fmla="*/ 67001 h 33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6377" h="335007">
                <a:moveTo>
                  <a:pt x="0" y="67001"/>
                </a:moveTo>
                <a:lnTo>
                  <a:pt x="143189" y="67001"/>
                </a:lnTo>
                <a:lnTo>
                  <a:pt x="143189" y="0"/>
                </a:lnTo>
                <a:lnTo>
                  <a:pt x="286377" y="167504"/>
                </a:lnTo>
                <a:lnTo>
                  <a:pt x="143189" y="335007"/>
                </a:lnTo>
                <a:lnTo>
                  <a:pt x="143189" y="268006"/>
                </a:lnTo>
                <a:lnTo>
                  <a:pt x="0" y="268006"/>
                </a:lnTo>
                <a:lnTo>
                  <a:pt x="0" y="6700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7001" rIns="85913" bIns="6700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kern="1200"/>
          </a:p>
        </p:txBody>
      </p:sp>
      <p:sp>
        <p:nvSpPr>
          <p:cNvPr id="28" name="Freeform 27"/>
          <p:cNvSpPr/>
          <p:nvPr/>
        </p:nvSpPr>
        <p:spPr>
          <a:xfrm>
            <a:off x="888861" y="1295907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142" tIns="59142" rIns="59142" bIns="59142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dirty="0" smtClean="0"/>
              <a:t>GausNET</a:t>
            </a:r>
            <a:endParaRPr lang="ca-ES" sz="900" b="0" u="none" kern="1200" dirty="0" smtClean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u="sng" dirty="0" smtClean="0"/>
              <a:t>UdG</a:t>
            </a:r>
            <a:endParaRPr lang="ca-ES" sz="900" b="0" u="sng" kern="1200" dirty="0" smtClean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600" b="0" u="sng" kern="1200" dirty="0" smtClean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600" b="0" u="sng" kern="1200" dirty="0" smtClean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dirty="0" smtClean="0"/>
              <a:t>Generació fitxer nominacions</a:t>
            </a:r>
            <a:endParaRPr lang="en-US" sz="900" kern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2599515" y="2392186"/>
            <a:ext cx="7965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/>
              <a:t>Responsable administratiu centre </a:t>
            </a:r>
            <a:r>
              <a:rPr lang="ca-ES" sz="1400" dirty="0" smtClean="0"/>
              <a:t>carrega fitxer nominacions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>
                <a:sym typeface="Wingdings" panose="05000000000000000000" pitchFamily="2" charset="2"/>
              </a:rPr>
              <a:t>Dashboard</a:t>
            </a:r>
            <a:r>
              <a:rPr lang="ca-ES" sz="1400" dirty="0" smtClean="0">
                <a:sym typeface="Wingdings" panose="05000000000000000000" pitchFamily="2" charset="2"/>
              </a:rPr>
              <a:t> </a:t>
            </a:r>
            <a:r>
              <a:rPr lang="ca-ES" sz="1400" dirty="0">
                <a:sym typeface="Wingdings" panose="05000000000000000000" pitchFamily="2" charset="2"/>
              </a:rPr>
              <a:t>e</a:t>
            </a:r>
            <a:r>
              <a:rPr lang="ca-ES" sz="1400" dirty="0" smtClean="0"/>
              <a:t>nvia correu a l’estudiant on se’l convida a entrar LA a OLA</a:t>
            </a:r>
            <a:endParaRPr lang="ca-ES" sz="1400" dirty="0">
              <a:sym typeface="Wingdings" panose="05000000000000000000" pitchFamily="2" charset="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98330" y="3469789"/>
            <a:ext cx="79659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/>
              <a:t>Estudiant </a:t>
            </a:r>
            <a:r>
              <a:rPr lang="ca-ES" sz="1400" dirty="0" smtClean="0"/>
              <a:t>es registra amb el seu usuari UdG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/>
              <a:t>Estudiant</a:t>
            </a:r>
            <a:r>
              <a:rPr lang="ca-ES" sz="1400" dirty="0" smtClean="0"/>
              <a:t> entra i signa 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>
                <a:sym typeface="Wingdings" panose="05000000000000000000" pitchFamily="2" charset="2"/>
              </a:rPr>
              <a:t>OLA </a:t>
            </a:r>
            <a:r>
              <a:rPr lang="ca-ES" sz="1400" dirty="0" smtClean="0">
                <a:sym typeface="Wingdings" panose="05000000000000000000" pitchFamily="2" charset="2"/>
              </a:rPr>
              <a:t>envia email </a:t>
            </a:r>
            <a:r>
              <a:rPr lang="ca-ES" sz="1400" b="1" dirty="0" smtClean="0">
                <a:sym typeface="Wingdings" panose="05000000000000000000" pitchFamily="2" charset="2"/>
              </a:rPr>
              <a:t>Responsable administratiu del centre</a:t>
            </a:r>
            <a:endParaRPr lang="ca-ES" sz="1400" b="1" dirty="0">
              <a:sym typeface="Wingdings" panose="05000000000000000000" pitchFamily="2" charset="2"/>
            </a:endParaRPr>
          </a:p>
          <a:p>
            <a:r>
              <a:rPr lang="ca-ES" sz="1400" dirty="0" smtClean="0">
                <a:sym typeface="Wingdings" panose="05000000000000000000" pitchFamily="2" charset="2"/>
              </a:rPr>
              <a:t>	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598329" y="4503247"/>
            <a:ext cx="79659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/>
              <a:t>Responsable administratiu del centre </a:t>
            </a:r>
            <a:r>
              <a:rPr lang="ca-ES" sz="1400" dirty="0" smtClean="0"/>
              <a:t>revisa 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>
                <a:sym typeface="Wingdings" panose="05000000000000000000" pitchFamily="2" charset="2"/>
              </a:rPr>
              <a:t>Responsable administratiu del centre </a:t>
            </a:r>
            <a:r>
              <a:rPr lang="ca-ES" sz="1400" dirty="0" smtClean="0">
                <a:sym typeface="Wingdings" panose="05000000000000000000" pitchFamily="2" charset="2"/>
              </a:rPr>
              <a:t>envia link LA al </a:t>
            </a:r>
            <a:r>
              <a:rPr lang="ca-ES" sz="1400" b="1" dirty="0" smtClean="0">
                <a:sym typeface="Wingdings" panose="05000000000000000000" pitchFamily="2" charset="2"/>
              </a:rPr>
              <a:t>Responsable acadèmic del centre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>
                <a:sym typeface="Wingdings" panose="05000000000000000000" pitchFamily="2" charset="2"/>
              </a:rPr>
              <a:t>Responsable acadèmic del centre</a:t>
            </a:r>
            <a:r>
              <a:rPr lang="ca-ES" sz="1400" dirty="0" smtClean="0">
                <a:sym typeface="Wingdings" panose="05000000000000000000" pitchFamily="2" charset="2"/>
              </a:rPr>
              <a:t> signa 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>
                <a:sym typeface="Wingdings" panose="05000000000000000000" pitchFamily="2" charset="2"/>
              </a:rPr>
              <a:t>Dashboard</a:t>
            </a:r>
            <a:r>
              <a:rPr lang="ca-ES" sz="1400" dirty="0" smtClean="0">
                <a:sym typeface="Wingdings" panose="05000000000000000000" pitchFamily="2" charset="2"/>
              </a:rPr>
              <a:t> envia email a </a:t>
            </a:r>
            <a:r>
              <a:rPr lang="ca-ES" sz="1400" b="1" dirty="0" smtClean="0">
                <a:sym typeface="Wingdings" panose="05000000000000000000" pitchFamily="2" charset="2"/>
              </a:rPr>
              <a:t>Responsable administratiu de destí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dirty="0" smtClean="0">
                <a:sym typeface="Wingdings" panose="05000000000000000000" pitchFamily="2" charset="2"/>
              </a:rPr>
              <a:t>Si algun responsable UdG rebutja, Dashboard notifica a l’estudiant i tornem al pas de l’OLA (estudiant)</a:t>
            </a:r>
            <a:endParaRPr lang="ca-ES" sz="1400" dirty="0">
              <a:sym typeface="Wingdings" panose="05000000000000000000" pitchFamily="2" charset="2"/>
            </a:endParaRPr>
          </a:p>
          <a:p>
            <a:r>
              <a:rPr lang="ca-ES" sz="1400" dirty="0" smtClean="0">
                <a:sym typeface="Wingdings" panose="05000000000000000000" pitchFamily="2" charset="2"/>
              </a:rPr>
              <a:t>	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593478" y="5700610"/>
            <a:ext cx="79659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/>
              <a:t>Institució de destí</a:t>
            </a:r>
            <a:r>
              <a:rPr lang="ca-ES" sz="1400" dirty="0" smtClean="0"/>
              <a:t> signa 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dirty="0">
                <a:sym typeface="Wingdings" panose="05000000000000000000" pitchFamily="2" charset="2"/>
              </a:rPr>
              <a:t>Si </a:t>
            </a:r>
            <a:r>
              <a:rPr lang="ca-ES" sz="1400" dirty="0" smtClean="0">
                <a:sym typeface="Wingdings" panose="05000000000000000000" pitchFamily="2" charset="2"/>
              </a:rPr>
              <a:t>institució destí rebutja</a:t>
            </a:r>
            <a:r>
              <a:rPr lang="ca-ES" sz="1400" dirty="0">
                <a:sym typeface="Wingdings" panose="05000000000000000000" pitchFamily="2" charset="2"/>
              </a:rPr>
              <a:t>, Dashboard notifica a l’estudiant i tornem al pas de l’OLA (estudiant)</a:t>
            </a:r>
          </a:p>
          <a:p>
            <a:r>
              <a:rPr lang="ca-ES" sz="1400" dirty="0" smtClean="0">
                <a:sym typeface="Wingdings" panose="05000000000000000000" pitchFamily="2" charset="2"/>
              </a:rPr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45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ca-ES" dirty="0" smtClean="0"/>
              <a:t>OLA i Dashboard. Incoming</a:t>
            </a:r>
            <a:endParaRPr lang="en-US" dirty="0"/>
          </a:p>
        </p:txBody>
      </p:sp>
      <p:sp>
        <p:nvSpPr>
          <p:cNvPr id="21" name="Freeform 20"/>
          <p:cNvSpPr/>
          <p:nvPr/>
        </p:nvSpPr>
        <p:spPr>
          <a:xfrm>
            <a:off x="888861" y="2622113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2952" tIns="62952" rIns="62952" bIns="62952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none" kern="1200" dirty="0" smtClean="0"/>
              <a:t>DASHBOARD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sng" dirty="0" smtClean="0"/>
              <a:t>Institució de sortida</a:t>
            </a:r>
            <a:endParaRPr lang="ca-ES" sz="1000" u="sng" kern="1200" dirty="0" smtClean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1000" kern="1200" dirty="0" smtClean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kern="1200" dirty="0" smtClean="0"/>
              <a:t>Signa LA</a:t>
            </a:r>
            <a:endParaRPr lang="en-US" sz="1000" kern="1200" dirty="0"/>
          </a:p>
        </p:txBody>
      </p:sp>
      <p:sp>
        <p:nvSpPr>
          <p:cNvPr id="22" name="Freeform 21"/>
          <p:cNvSpPr/>
          <p:nvPr/>
        </p:nvSpPr>
        <p:spPr>
          <a:xfrm>
            <a:off x="888861" y="3699717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2952" tIns="62952" rIns="62952" bIns="62952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none" kern="1200" dirty="0" smtClean="0"/>
              <a:t>DASHBOARD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sng" dirty="0" smtClean="0"/>
              <a:t>UdG</a:t>
            </a:r>
            <a:endParaRPr lang="ca-ES" sz="1000" u="sng" kern="1200" dirty="0" smtClean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1000" kern="1200" dirty="0" smtClean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kern="1200" dirty="0" smtClean="0"/>
              <a:t>Signa LA</a:t>
            </a:r>
            <a:endParaRPr lang="en-US" sz="1000" kern="1200" dirty="0"/>
          </a:p>
        </p:txBody>
      </p:sp>
      <p:sp>
        <p:nvSpPr>
          <p:cNvPr id="24" name="Freeform 23"/>
          <p:cNvSpPr/>
          <p:nvPr/>
        </p:nvSpPr>
        <p:spPr>
          <a:xfrm rot="5400000">
            <a:off x="1508657" y="3431045"/>
            <a:ext cx="111244" cy="335007"/>
          </a:xfrm>
          <a:custGeom>
            <a:avLst/>
            <a:gdLst>
              <a:gd name="connsiteX0" fmla="*/ 0 w 286377"/>
              <a:gd name="connsiteY0" fmla="*/ 67001 h 335007"/>
              <a:gd name="connsiteX1" fmla="*/ 143189 w 286377"/>
              <a:gd name="connsiteY1" fmla="*/ 67001 h 335007"/>
              <a:gd name="connsiteX2" fmla="*/ 143189 w 286377"/>
              <a:gd name="connsiteY2" fmla="*/ 0 h 335007"/>
              <a:gd name="connsiteX3" fmla="*/ 286377 w 286377"/>
              <a:gd name="connsiteY3" fmla="*/ 167504 h 335007"/>
              <a:gd name="connsiteX4" fmla="*/ 143189 w 286377"/>
              <a:gd name="connsiteY4" fmla="*/ 335007 h 335007"/>
              <a:gd name="connsiteX5" fmla="*/ 143189 w 286377"/>
              <a:gd name="connsiteY5" fmla="*/ 268006 h 335007"/>
              <a:gd name="connsiteX6" fmla="*/ 0 w 286377"/>
              <a:gd name="connsiteY6" fmla="*/ 268006 h 335007"/>
              <a:gd name="connsiteX7" fmla="*/ 0 w 286377"/>
              <a:gd name="connsiteY7" fmla="*/ 67001 h 33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6377" h="335007">
                <a:moveTo>
                  <a:pt x="0" y="67001"/>
                </a:moveTo>
                <a:lnTo>
                  <a:pt x="143189" y="67001"/>
                </a:lnTo>
                <a:lnTo>
                  <a:pt x="143189" y="0"/>
                </a:lnTo>
                <a:lnTo>
                  <a:pt x="286377" y="167504"/>
                </a:lnTo>
                <a:lnTo>
                  <a:pt x="143189" y="335007"/>
                </a:lnTo>
                <a:lnTo>
                  <a:pt x="143189" y="268006"/>
                </a:lnTo>
                <a:lnTo>
                  <a:pt x="0" y="268006"/>
                </a:lnTo>
                <a:lnTo>
                  <a:pt x="0" y="6700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7001" rIns="85913" bIns="6700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kern="1200"/>
          </a:p>
        </p:txBody>
      </p:sp>
      <p:sp>
        <p:nvSpPr>
          <p:cNvPr id="33" name="TextBox 32"/>
          <p:cNvSpPr txBox="1"/>
          <p:nvPr/>
        </p:nvSpPr>
        <p:spPr>
          <a:xfrm>
            <a:off x="2598329" y="2632883"/>
            <a:ext cx="79659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a-ES" sz="1400" b="1" dirty="0" smtClean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 smtClean="0">
                <a:sym typeface="Wingdings" panose="05000000000000000000" pitchFamily="2" charset="2"/>
              </a:rPr>
              <a:t>Dashboard </a:t>
            </a:r>
            <a:r>
              <a:rPr lang="ca-ES" sz="1400" dirty="0" smtClean="0">
                <a:sym typeface="Wingdings" panose="05000000000000000000" pitchFamily="2" charset="2"/>
              </a:rPr>
              <a:t>envia email al responsable administratiu del centre</a:t>
            </a:r>
            <a:endParaRPr lang="ca-ES" sz="1400" b="1" dirty="0">
              <a:sym typeface="Wingdings" panose="05000000000000000000" pitchFamily="2" charset="2"/>
            </a:endParaRPr>
          </a:p>
          <a:p>
            <a:r>
              <a:rPr lang="ca-ES" sz="1400" dirty="0" smtClean="0">
                <a:sym typeface="Wingdings" panose="05000000000000000000" pitchFamily="2" charset="2"/>
              </a:rPr>
              <a:t>	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598328" y="3699717"/>
            <a:ext cx="7965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/>
              <a:t>Responsable administratiu del centre </a:t>
            </a:r>
            <a:r>
              <a:rPr lang="ca-ES" sz="1400" dirty="0"/>
              <a:t>revisa 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>
                <a:sym typeface="Wingdings" panose="05000000000000000000" pitchFamily="2" charset="2"/>
              </a:rPr>
              <a:t>Responsable administratiu del centre </a:t>
            </a:r>
            <a:r>
              <a:rPr lang="ca-ES" sz="1400" dirty="0">
                <a:sym typeface="Wingdings" panose="05000000000000000000" pitchFamily="2" charset="2"/>
              </a:rPr>
              <a:t>envia link LA al </a:t>
            </a:r>
            <a:r>
              <a:rPr lang="ca-ES" sz="1400" b="1" dirty="0">
                <a:sym typeface="Wingdings" panose="05000000000000000000" pitchFamily="2" charset="2"/>
              </a:rPr>
              <a:t>Responsable acadèmic del centre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>
                <a:sym typeface="Wingdings" panose="05000000000000000000" pitchFamily="2" charset="2"/>
              </a:rPr>
              <a:t>Responsable acadèmic del centre</a:t>
            </a:r>
            <a:r>
              <a:rPr lang="ca-ES" sz="1400" dirty="0">
                <a:sym typeface="Wingdings" panose="05000000000000000000" pitchFamily="2" charset="2"/>
              </a:rPr>
              <a:t> signa 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dirty="0" smtClean="0">
                <a:sym typeface="Wingdings" panose="05000000000000000000" pitchFamily="2" charset="2"/>
              </a:rPr>
              <a:t>Si responsables rebutgen, </a:t>
            </a:r>
            <a:r>
              <a:rPr lang="ca-ES" sz="1400" dirty="0">
                <a:sym typeface="Wingdings" panose="05000000000000000000" pitchFamily="2" charset="2"/>
              </a:rPr>
              <a:t>Dashboard notifica a l’estudiant i tornem al pas de l’OLA (estudiant)</a:t>
            </a:r>
          </a:p>
          <a:p>
            <a:r>
              <a:rPr lang="ca-ES" sz="1400" dirty="0" smtClean="0">
                <a:sym typeface="Wingdings" panose="05000000000000000000" pitchFamily="2" charset="2"/>
              </a:rPr>
              <a:t>	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527123" y="2401626"/>
            <a:ext cx="74312" cy="748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527123" y="2255953"/>
            <a:ext cx="74312" cy="748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532203" y="2099163"/>
            <a:ext cx="74312" cy="748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ca-ES" dirty="0" smtClean="0"/>
              <a:t>OLA i Dashboard.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05840" y="1828800"/>
            <a:ext cx="98672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RECORDEU:</a:t>
            </a:r>
          </a:p>
          <a:p>
            <a:endParaRPr lang="ca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>
                <a:sym typeface="Wingdings" panose="05000000000000000000" pitchFamily="2" charset="2"/>
              </a:rPr>
              <a:t>Només en els casos que el partner ens ho </a:t>
            </a:r>
            <a:r>
              <a:rPr lang="ca-ES" b="1" dirty="0" smtClean="0">
                <a:sym typeface="Wingdings" panose="05000000000000000000" pitchFamily="2" charset="2"/>
              </a:rPr>
              <a:t>reclami</a:t>
            </a:r>
            <a:endParaRPr lang="ca-ES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 smtClean="0"/>
              <a:t>Hauríem </a:t>
            </a:r>
            <a:r>
              <a:rPr lang="ca-ES" b="1" dirty="0"/>
              <a:t>de mirar d’evitar/minimitzar els casos outgoing </a:t>
            </a:r>
            <a:r>
              <a:rPr lang="ca-ES" b="1" dirty="0" smtClean="0"/>
              <a:t>on ÉS L’ESTUDIANT QUI INICIA EL PROCÉS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 smtClean="0"/>
              <a:t>A Dashboard tots podreu veure TOTS els estudiants de la UdG i no podreu filtrar per centre docent</a:t>
            </a:r>
            <a:endParaRPr lang="ca-E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13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772</Words>
  <Application>Microsoft Office PowerPoint</Application>
  <PresentationFormat>Widescreen</PresentationFormat>
  <Paragraphs>152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Novetats Erasmus 2021-22</vt:lpstr>
      <vt:lpstr>Abast</vt:lpstr>
      <vt:lpstr>Què està fent la UdG?</vt:lpstr>
      <vt:lpstr>Com heu de gestionar els acords d’estudi?</vt:lpstr>
      <vt:lpstr>OLA i Dashboard</vt:lpstr>
      <vt:lpstr>OLA i Dashboard</vt:lpstr>
      <vt:lpstr>OLA i Dashboard. Outgoing</vt:lpstr>
      <vt:lpstr>OLA i Dashboard. Incoming</vt:lpstr>
      <vt:lpstr>OLA i Dashboard.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EWP. Erasmus Without Paper</dc:title>
  <dc:creator>Salvador Bramon</dc:creator>
  <cp:lastModifiedBy>Salvadur Bramon</cp:lastModifiedBy>
  <cp:revision>44</cp:revision>
  <dcterms:created xsi:type="dcterms:W3CDTF">2021-05-26T10:37:23Z</dcterms:created>
  <dcterms:modified xsi:type="dcterms:W3CDTF">2021-06-11T07:28:02Z</dcterms:modified>
</cp:coreProperties>
</file>