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0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Novetats Erasmus 2021-22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450D4-0778-469D-852A-4D28B427F32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D69D9-12A6-4B5A-BCE0-6984ACFCD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9175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Novetats Erasmus 2021-22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DAE43-23D0-4F5E-AAE7-D14CC186FFDE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18066-425E-4FD5-8E62-C17010B6C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5154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5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4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1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5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7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3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8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9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8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4943C-9E09-49A6-B75F-E6CA83821C8B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B6567-395C-4664-8707-D6ACF0D11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5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o-reply@learning-agreement.eu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wp-dashboard.eu/ola/incoming/57b597f7-663b-4c8e-a591-4d954c8ed680" TargetMode="External"/><Relationship Id="rId4" Type="http://schemas.openxmlformats.org/officeDocument/2006/relationships/hyperlink" Target="mailto:estudiant@gmail.co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no-reply@learning-agreement.eu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wp-dashboard.eu/ola/outgoing/57b597f7-663b-4c8e-a591-4d954c8ed680" TargetMode="External"/><Relationship Id="rId4" Type="http://schemas.openxmlformats.org/officeDocument/2006/relationships/hyperlink" Target="mailto:estudiant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wp-dashboard.eu/" TargetMode="External"/><Relationship Id="rId2" Type="http://schemas.openxmlformats.org/officeDocument/2006/relationships/hyperlink" Target="https://learning-agreement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dg.edu/ca/internacional/Vols-marxar/Quatre-consells-practics/Responsables-centres-docents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3" Type="http://schemas.openxmlformats.org/officeDocument/2006/relationships/slide" Target="slide7.xml"/><Relationship Id="rId7" Type="http://schemas.openxmlformats.org/officeDocument/2006/relationships/image" Target="../media/image20.png"/><Relationship Id="rId12" Type="http://schemas.openxmlformats.org/officeDocument/2006/relationships/slide" Target="slide10.xml"/><Relationship Id="rId2" Type="http://schemas.openxmlformats.org/officeDocument/2006/relationships/image" Target="../media/image1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image" Target="../media/image4.png"/><Relationship Id="rId5" Type="http://schemas.openxmlformats.org/officeDocument/2006/relationships/image" Target="../media/image2.png"/><Relationship Id="rId15" Type="http://schemas.openxmlformats.org/officeDocument/2006/relationships/slide" Target="slide11.xml"/><Relationship Id="rId10" Type="http://schemas.openxmlformats.org/officeDocument/2006/relationships/image" Target="../media/image30.png"/><Relationship Id="rId4" Type="http://schemas.openxmlformats.org/officeDocument/2006/relationships/image" Target="../media/image10.png"/><Relationship Id="rId9" Type="http://schemas.openxmlformats.org/officeDocument/2006/relationships/slide" Target="slide9.xml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studiant@gmail.com" TargetMode="External"/><Relationship Id="rId2" Type="http://schemas.openxmlformats.org/officeDocument/2006/relationships/hyperlink" Target="mailto:ori.economiques@udg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dg.edu/ca/estudia/tramits-normatives-i-preus/acord-destudi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studiant@gmail.com" TargetMode="External"/><Relationship Id="rId2" Type="http://schemas.openxmlformats.org/officeDocument/2006/relationships/hyperlink" Target="mailto:no-reply@learning-agreement.e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://www.learning-agreement.eu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no-reply@learning-agreement.eu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wp-dashboard.eu/ola/outgoing/57b597f7-663b-4c8e-a591-4d954c8ed680" TargetMode="External"/><Relationship Id="rId4" Type="http://schemas.openxmlformats.org/officeDocument/2006/relationships/hyperlink" Target="mailto:estudiant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Acords d’estudis Erasmus 2023-24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 ho hem de fer?</a:t>
            </a:r>
          </a:p>
          <a:p>
            <a:r>
              <a:rPr lang="fr-FR" dirty="0" err="1"/>
              <a:t>Aplicacions</a:t>
            </a:r>
            <a:r>
              <a:rPr lang="fr-FR" dirty="0"/>
              <a:t> OLA i Dashboard</a:t>
            </a:r>
          </a:p>
          <a:p>
            <a:r>
              <a:rPr lang="fr-FR" dirty="0" err="1"/>
              <a:t>Processos</a:t>
            </a:r>
            <a:r>
              <a:rPr lang="fr-FR" dirty="0"/>
              <a:t> a </a:t>
            </a:r>
            <a:r>
              <a:rPr lang="fr-FR" dirty="0" err="1"/>
              <a:t>seguir</a:t>
            </a:r>
            <a:r>
              <a:rPr lang="fr-FR" dirty="0"/>
              <a:t>:</a:t>
            </a:r>
          </a:p>
          <a:p>
            <a:pPr lvl="1"/>
            <a:r>
              <a:rPr lang="fr-FR" dirty="0" err="1"/>
              <a:t>Outgoing</a:t>
            </a:r>
            <a:endParaRPr lang="fr-FR" dirty="0"/>
          </a:p>
          <a:p>
            <a:pPr lvl="1"/>
            <a:r>
              <a:rPr lang="fr-FR" dirty="0" err="1"/>
              <a:t>Incoming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8665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4D8A-4CAC-5539-3568-ECEB5763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/>
              <a:t>Email</a:t>
            </a:r>
            <a:r>
              <a:rPr lang="ca-ES" dirty="0"/>
              <a:t> a la </a:t>
            </a:r>
            <a:r>
              <a:rPr lang="ca-ES" dirty="0" err="1"/>
              <a:t>receiving</a:t>
            </a:r>
            <a:r>
              <a:rPr lang="ca-ES" dirty="0"/>
              <a:t> </a:t>
            </a:r>
            <a:r>
              <a:rPr lang="ca-ES" dirty="0" err="1"/>
              <a:t>institution</a:t>
            </a:r>
            <a:r>
              <a:rPr lang="ca-ES" dirty="0"/>
              <a:t> un cop la </a:t>
            </a:r>
            <a:r>
              <a:rPr lang="ca-ES" dirty="0" err="1"/>
              <a:t>sending</a:t>
            </a:r>
            <a:r>
              <a:rPr lang="ca-ES" dirty="0"/>
              <a:t> </a:t>
            </a:r>
            <a:r>
              <a:rPr lang="ca-ES" dirty="0" err="1"/>
              <a:t>institution</a:t>
            </a:r>
            <a:r>
              <a:rPr lang="ca-ES" dirty="0"/>
              <a:t> ha signat LA</a:t>
            </a:r>
            <a:endParaRPr lang="en-US" dirty="0"/>
          </a:p>
        </p:txBody>
      </p:sp>
      <p:pic>
        <p:nvPicPr>
          <p:cNvPr id="2050" name="Picture 1">
            <a:extLst>
              <a:ext uri="{FF2B5EF4-FFF2-40B4-BE49-F238E27FC236}">
                <a16:creationId xmlns:a16="http://schemas.microsoft.com/office/drawing/2014/main" id="{63A9A660-209B-49BA-62AC-C983B89DF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2">
            <a:extLst>
              <a:ext uri="{FF2B5EF4-FFF2-40B4-BE49-F238E27FC236}">
                <a16:creationId xmlns:a16="http://schemas.microsoft.com/office/drawing/2014/main" id="{011F828D-D25F-AC0A-BFE9-933E625FF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3">
            <a:extLst>
              <a:ext uri="{FF2B5EF4-FFF2-40B4-BE49-F238E27FC236}">
                <a16:creationId xmlns:a16="http://schemas.microsoft.com/office/drawing/2014/main" id="{68756AB1-1EEA-ACF9-6162-DC3186557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>
            <a:extLst>
              <a:ext uri="{FF2B5EF4-FFF2-40B4-BE49-F238E27FC236}">
                <a16:creationId xmlns:a16="http://schemas.microsoft.com/office/drawing/2014/main" id="{2CA6F31F-4EDA-F876-A666-5D350B77E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64634"/>
            <a:ext cx="10310090" cy="43304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+mn-lt"/>
                <a:ea typeface="Calibri" panose="020F0502020204030204" pitchFamily="34" charset="0"/>
              </a:rPr>
              <a:t>De: 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Online Learning Agreement </a:t>
            </a:r>
            <a:r>
              <a:rPr lang="en-US" sz="1700" u="sng" dirty="0">
                <a:solidFill>
                  <a:srgbClr val="0000FF"/>
                </a:solidFill>
                <a:effectLst/>
                <a:latin typeface="+mn-lt"/>
                <a:ea typeface="Calibri" panose="020F0502020204030204" pitchFamily="34" charset="0"/>
                <a:hlinkClick r:id="rId3"/>
              </a:rPr>
              <a:t>no-reply@learning-agreement.eu</a:t>
            </a:r>
            <a:endParaRPr lang="en-US" sz="1700" dirty="0">
              <a:effectLst/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700" b="1" dirty="0">
                <a:latin typeface="+mn-lt"/>
                <a:ea typeface="Calibri" panose="020F0502020204030204" pitchFamily="34" charset="0"/>
              </a:rPr>
              <a:t>Per a</a:t>
            </a:r>
            <a:r>
              <a:rPr lang="en-US" sz="1700" b="1" dirty="0">
                <a:effectLst/>
                <a:latin typeface="+mn-lt"/>
                <a:ea typeface="Calibri" panose="020F0502020204030204" pitchFamily="34" charset="0"/>
              </a:rPr>
              <a:t>: 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&lt;</a:t>
            </a:r>
            <a:r>
              <a:rPr lang="en-US" sz="1700" u="sng" dirty="0">
                <a:solidFill>
                  <a:srgbClr val="0000FF"/>
                </a:solidFill>
                <a:effectLst/>
                <a:latin typeface="+mn-lt"/>
                <a:ea typeface="Calibri" panose="020F0502020204030204" pitchFamily="34" charset="0"/>
                <a:hlinkClick r:id="rId4"/>
              </a:rPr>
              <a:t>estudiant@gmail.com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&gt;</a:t>
            </a:r>
            <a:br>
              <a:rPr lang="en-US" sz="1700" dirty="0">
                <a:effectLst/>
                <a:latin typeface="+mn-lt"/>
                <a:ea typeface="Calibri" panose="020F0502020204030204" pitchFamily="34" charset="0"/>
              </a:rPr>
            </a:br>
            <a:r>
              <a:rPr lang="en-US" sz="1700" b="1" dirty="0" err="1">
                <a:effectLst/>
                <a:latin typeface="+mn-lt"/>
                <a:ea typeface="Calibri" panose="020F0502020204030204" pitchFamily="34" charset="0"/>
              </a:rPr>
              <a:t>Tema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: </a:t>
            </a:r>
            <a:r>
              <a:rPr lang="en-US" sz="1600" b="0" i="0" dirty="0">
                <a:solidFill>
                  <a:srgbClr val="1F1F1F"/>
                </a:solidFill>
                <a:effectLst/>
                <a:latin typeface="Google Sans"/>
              </a:rPr>
              <a:t>Learning Agreement (for student </a:t>
            </a:r>
            <a:r>
              <a:rPr lang="en-US" sz="1600" b="0" i="0" dirty="0" err="1">
                <a:solidFill>
                  <a:srgbClr val="1F1F1F"/>
                </a:solidFill>
                <a:effectLst/>
                <a:latin typeface="Google Sans"/>
              </a:rPr>
              <a:t>xxxx</a:t>
            </a:r>
            <a:r>
              <a:rPr lang="en-US" sz="1600" b="0" i="0" dirty="0">
                <a:solidFill>
                  <a:srgbClr val="1F1F1F"/>
                </a:solidFill>
                <a:effectLst/>
                <a:latin typeface="Google Sans"/>
              </a:rPr>
              <a:t>) - confirmation request</a:t>
            </a:r>
            <a:endParaRPr lang="en-US" sz="1700" dirty="0">
              <a:effectLst/>
              <a:latin typeface="+mn-lt"/>
              <a:ea typeface="Calibri" panose="020F0502020204030204" pitchFamily="34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7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Dear Erasmus+ Coordinator,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login to the EWP Dashboard here [1] to access the Learning Agreement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(LA) that the Student has prepared. The Sending Institution has already signed it. Read it carefully and if you agree with the choice of subjects, please sign it to approve it.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there are any objections, it is possible to decline the proposal and send your comments to the student.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EWP Dashboard …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 regards,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EWP Dashboard team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[1]</a:t>
            </a:r>
            <a:r>
              <a:rPr lang="en-US" sz="17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https://ewp-dashboard.eu/ola/incoming/57b597f7-663b-4c8e-a591-4d954c8ed680</a:t>
            </a:r>
            <a:endParaRPr lang="en-US" sz="17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1343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4D8A-4CAC-5539-3568-ECEB5763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/>
              <a:t>Email</a:t>
            </a:r>
            <a:r>
              <a:rPr lang="ca-ES" dirty="0"/>
              <a:t> a la </a:t>
            </a:r>
            <a:r>
              <a:rPr lang="ca-ES" dirty="0" err="1"/>
              <a:t>sending</a:t>
            </a:r>
            <a:r>
              <a:rPr lang="ca-ES" dirty="0"/>
              <a:t> </a:t>
            </a:r>
            <a:r>
              <a:rPr lang="ca-ES" dirty="0" err="1"/>
              <a:t>institution</a:t>
            </a:r>
            <a:r>
              <a:rPr lang="ca-ES" dirty="0"/>
              <a:t> un cop la </a:t>
            </a:r>
            <a:r>
              <a:rPr lang="ca-ES" dirty="0" err="1"/>
              <a:t>receiving</a:t>
            </a:r>
            <a:r>
              <a:rPr lang="ca-ES" dirty="0"/>
              <a:t> </a:t>
            </a:r>
            <a:r>
              <a:rPr lang="ca-ES" dirty="0" err="1"/>
              <a:t>institution</a:t>
            </a:r>
            <a:r>
              <a:rPr lang="ca-ES" dirty="0"/>
              <a:t> ha signat LA</a:t>
            </a:r>
            <a:endParaRPr lang="en-US" dirty="0"/>
          </a:p>
        </p:txBody>
      </p:sp>
      <p:pic>
        <p:nvPicPr>
          <p:cNvPr id="2050" name="Picture 1">
            <a:extLst>
              <a:ext uri="{FF2B5EF4-FFF2-40B4-BE49-F238E27FC236}">
                <a16:creationId xmlns:a16="http://schemas.microsoft.com/office/drawing/2014/main" id="{63A9A660-209B-49BA-62AC-C983B89DF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2">
            <a:extLst>
              <a:ext uri="{FF2B5EF4-FFF2-40B4-BE49-F238E27FC236}">
                <a16:creationId xmlns:a16="http://schemas.microsoft.com/office/drawing/2014/main" id="{011F828D-D25F-AC0A-BFE9-933E625FF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3">
            <a:extLst>
              <a:ext uri="{FF2B5EF4-FFF2-40B4-BE49-F238E27FC236}">
                <a16:creationId xmlns:a16="http://schemas.microsoft.com/office/drawing/2014/main" id="{68756AB1-1EEA-ACF9-6162-DC3186557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21DF7B7-3ABF-BE75-AC6E-BD3CC6E38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636" y="2207416"/>
            <a:ext cx="10058400" cy="407406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+mn-lt"/>
                <a:ea typeface="Calibri" panose="020F0502020204030204" pitchFamily="34" charset="0"/>
              </a:rPr>
              <a:t>De: 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Online Learning Agreement </a:t>
            </a:r>
            <a:r>
              <a:rPr lang="en-US" sz="1700" u="sng" dirty="0">
                <a:solidFill>
                  <a:srgbClr val="0000FF"/>
                </a:solidFill>
                <a:effectLst/>
                <a:latin typeface="+mn-lt"/>
                <a:ea typeface="Calibri" panose="020F0502020204030204" pitchFamily="34" charset="0"/>
                <a:hlinkClick r:id="rId3"/>
              </a:rPr>
              <a:t>no-reply@learning-agreement.eu</a:t>
            </a:r>
            <a:endParaRPr lang="en-US" sz="1700" dirty="0">
              <a:effectLst/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700" b="1" dirty="0">
                <a:latin typeface="+mn-lt"/>
                <a:ea typeface="Calibri" panose="020F0502020204030204" pitchFamily="34" charset="0"/>
              </a:rPr>
              <a:t>Per a</a:t>
            </a:r>
            <a:r>
              <a:rPr lang="en-US" sz="1700" b="1" dirty="0">
                <a:effectLst/>
                <a:latin typeface="+mn-lt"/>
                <a:ea typeface="Calibri" panose="020F0502020204030204" pitchFamily="34" charset="0"/>
              </a:rPr>
              <a:t>: 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&lt;</a:t>
            </a:r>
            <a:r>
              <a:rPr lang="en-US" sz="1700" u="sng" dirty="0">
                <a:solidFill>
                  <a:srgbClr val="0000FF"/>
                </a:solidFill>
                <a:effectLst/>
                <a:latin typeface="+mn-lt"/>
                <a:ea typeface="Calibri" panose="020F0502020204030204" pitchFamily="34" charset="0"/>
                <a:hlinkClick r:id="rId4"/>
              </a:rPr>
              <a:t>estudiant@gmail.com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&gt;</a:t>
            </a:r>
            <a:br>
              <a:rPr lang="en-US" sz="1700" dirty="0">
                <a:effectLst/>
                <a:latin typeface="+mn-lt"/>
                <a:ea typeface="Calibri" panose="020F0502020204030204" pitchFamily="34" charset="0"/>
              </a:rPr>
            </a:br>
            <a:r>
              <a:rPr lang="en-US" sz="1700" b="1" dirty="0" err="1">
                <a:effectLst/>
                <a:latin typeface="+mn-lt"/>
                <a:ea typeface="Calibri" panose="020F0502020204030204" pitchFamily="34" charset="0"/>
              </a:rPr>
              <a:t>Tema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: </a:t>
            </a:r>
            <a:r>
              <a:rPr lang="en-US" sz="1700" b="0" i="0" dirty="0">
                <a:solidFill>
                  <a:srgbClr val="1F1F1F"/>
                </a:solidFill>
                <a:effectLst/>
                <a:latin typeface="+mn-lt"/>
              </a:rPr>
              <a:t>Learning Agreement (for student </a:t>
            </a:r>
            <a:r>
              <a:rPr lang="en-US" sz="1700" b="0" i="0" dirty="0" err="1">
                <a:solidFill>
                  <a:srgbClr val="1F1F1F"/>
                </a:solidFill>
                <a:effectLst/>
                <a:latin typeface="+mn-lt"/>
              </a:rPr>
              <a:t>xxxx</a:t>
            </a:r>
            <a:r>
              <a:rPr lang="en-US" sz="1700" b="0" i="0" dirty="0">
                <a:solidFill>
                  <a:srgbClr val="1F1F1F"/>
                </a:solidFill>
                <a:effectLst/>
                <a:latin typeface="+mn-lt"/>
              </a:rPr>
              <a:t>) - </a:t>
            </a:r>
            <a:r>
              <a:rPr lang="en-US" sz="1700" b="0" i="0" dirty="0" err="1">
                <a:solidFill>
                  <a:srgbClr val="1F1F1F"/>
                </a:solidFill>
                <a:effectLst/>
                <a:latin typeface="+mn-lt"/>
              </a:rPr>
              <a:t>finalised</a:t>
            </a:r>
            <a:endParaRPr lang="en-US" sz="1700" b="0" i="0" dirty="0">
              <a:solidFill>
                <a:srgbClr val="1F1F1F"/>
              </a:solidFill>
              <a:effectLst/>
              <a:latin typeface="+mn-lt"/>
            </a:endParaRPr>
          </a:p>
          <a:p>
            <a:pPr>
              <a:lnSpc>
                <a:spcPct val="80000"/>
              </a:lnSpc>
            </a:pPr>
            <a:endParaRPr lang="en-US" sz="1700" dirty="0">
              <a:effectLst/>
              <a:latin typeface="+mn-lt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Dear Erasmus+ Coordinator,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The Online Learning Agreement has been signed by the Receiving Higher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Education Institution and is now </a:t>
            </a:r>
            <a:r>
              <a:rPr kumimoji="0" lang="en-US" altLang="en-US" sz="17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finalised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.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Please login to the EWP Dashboard here [1] to access the Learning Agreement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(LA) that the Student has prepared.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The EWP Dashboard …</a:t>
            </a:r>
          </a:p>
          <a:p>
            <a:pPr marL="0" marR="0" lvl="0" indent="0" algn="l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Best regards,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The EWP Dashboard team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[1]</a:t>
            </a:r>
            <a:r>
              <a:rPr lang="en-US" altLang="en-US" sz="1700" dirty="0"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+mn-lt"/>
                <a:cs typeface="Arial" panose="020B0604020202020204" pitchFamily="34" charset="0"/>
                <a:hlinkClick r:id="rId5"/>
              </a:rPr>
              <a:t>https://ewp-dashboard.eu/ola/outgoing/57b597f7-663b-4c8e-a591-4d954c8ed680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570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 ho hem de 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A partir del curs 2023-24:</a:t>
            </a:r>
          </a:p>
          <a:p>
            <a:pPr lvl="1"/>
            <a:r>
              <a:rPr lang="ca-ES" dirty="0">
                <a:sym typeface="Wingdings" panose="05000000000000000000" pitchFamily="2" charset="2"/>
              </a:rPr>
              <a:t>TOTS els acords d’estudis ERASMUS s’han de tramitar electrònicament a través de la xarxa Erasmus </a:t>
            </a:r>
            <a:r>
              <a:rPr lang="ca-ES" dirty="0" err="1">
                <a:sym typeface="Wingdings" panose="05000000000000000000" pitchFamily="2" charset="2"/>
              </a:rPr>
              <a:t>Without</a:t>
            </a:r>
            <a:r>
              <a:rPr lang="ca-ES" dirty="0">
                <a:sym typeface="Wingdings" panose="05000000000000000000" pitchFamily="2" charset="2"/>
              </a:rPr>
              <a:t> Paper (EWP) </a:t>
            </a:r>
          </a:p>
          <a:p>
            <a:pPr lvl="1"/>
            <a:r>
              <a:rPr lang="ca-ES" dirty="0">
                <a:sym typeface="Wingdings" panose="05000000000000000000" pitchFamily="2" charset="2"/>
              </a:rPr>
              <a:t>NO s’admet l’opció “manual”</a:t>
            </a:r>
          </a:p>
          <a:p>
            <a:r>
              <a:rPr lang="ca-ES" dirty="0">
                <a:sym typeface="Wingdings" panose="05000000000000000000" pitchFamily="2" charset="2"/>
              </a:rPr>
              <a:t>La UdG utilitzarà les aplicacions OLA i </a:t>
            </a:r>
            <a:r>
              <a:rPr lang="ca-ES" dirty="0" err="1">
                <a:sym typeface="Wingdings" panose="05000000000000000000" pitchFamily="2" charset="2"/>
              </a:rPr>
              <a:t>Dashboard</a:t>
            </a:r>
            <a:r>
              <a:rPr lang="ca-ES" dirty="0">
                <a:sym typeface="Wingdings" panose="05000000000000000000" pitchFamily="2" charset="2"/>
              </a:rPr>
              <a:t> per a complir amb el requeriment anterior</a:t>
            </a:r>
          </a:p>
          <a:p>
            <a:pPr lvl="1"/>
            <a:endParaRPr lang="ca-ES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42448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1908"/>
          </a:xfrm>
        </p:spPr>
        <p:txBody>
          <a:bodyPr/>
          <a:lstStyle/>
          <a:p>
            <a:r>
              <a:rPr lang="fr-FR" dirty="0"/>
              <a:t>OLA i Dashboard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37855"/>
            <a:ext cx="9247910" cy="1177636"/>
          </a:xfrm>
        </p:spPr>
        <p:txBody>
          <a:bodyPr>
            <a:normAutofit/>
          </a:bodyPr>
          <a:lstStyle/>
          <a:p>
            <a:r>
              <a:rPr lang="ca-ES" dirty="0"/>
              <a:t>Aplicacions promogudes per la Comissió Europea</a:t>
            </a:r>
          </a:p>
          <a:p>
            <a:r>
              <a:rPr lang="ca-ES" dirty="0"/>
              <a:t>Ens permeten gestionar electrònicament els acords d’estudi</a:t>
            </a:r>
          </a:p>
          <a:p>
            <a:endParaRPr lang="ca-ES" dirty="0"/>
          </a:p>
          <a:p>
            <a:endParaRPr lang="ca-ES" dirty="0"/>
          </a:p>
          <a:p>
            <a:endParaRPr lang="ca-ES" dirty="0"/>
          </a:p>
          <a:p>
            <a:endParaRPr lang="ca-ES" dirty="0"/>
          </a:p>
          <a:p>
            <a:pPr marL="0" indent="0">
              <a:buNone/>
            </a:pPr>
            <a:endParaRPr lang="ca-E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a-E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AE0FCEC-F559-4A4C-B3B9-D24D5D97C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503477"/>
              </p:ext>
            </p:extLst>
          </p:nvPr>
        </p:nvGraphicFramePr>
        <p:xfrm>
          <a:off x="941135" y="3357094"/>
          <a:ext cx="40640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568605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/>
                        <a:t>OLA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728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dirty="0">
                          <a:hlinkClick r:id="rId2"/>
                        </a:rPr>
                        <a:t>https://learning-agreement.eu</a:t>
                      </a:r>
                      <a:endParaRPr lang="ca-E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b="1" dirty="0"/>
                        <a:t>Estudiants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dirty="0"/>
                        <a:t>Entren acords d’estudis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dirty="0"/>
                        <a:t>Signen els acords d’estudis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dirty="0"/>
                    </a:p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193768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7BD91F1-759E-9EBC-DA7F-B46E9171D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025208"/>
              </p:ext>
            </p:extLst>
          </p:nvPr>
        </p:nvGraphicFramePr>
        <p:xfrm>
          <a:off x="5272504" y="3357094"/>
          <a:ext cx="4064000" cy="3163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16013403"/>
                    </a:ext>
                  </a:extLst>
                </a:gridCol>
              </a:tblGrid>
              <a:tr h="277980">
                <a:tc>
                  <a:txBody>
                    <a:bodyPr/>
                    <a:lstStyle/>
                    <a:p>
                      <a:r>
                        <a:rPr lang="ca-ES" dirty="0" err="1"/>
                        <a:t>Dashboard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781500"/>
                  </a:ext>
                </a:extLst>
              </a:tr>
              <a:tr h="243232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dirty="0">
                          <a:hlinkClick r:id="rId3"/>
                        </a:rPr>
                        <a:t>https://ewp-dashboard.eu</a:t>
                      </a:r>
                      <a:endParaRPr lang="ca-E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b="1" dirty="0"/>
                        <a:t>Administració i responsables acadèmics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a-ES" dirty="0"/>
                        <a:t>Inicien el procés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dirty="0"/>
                        <a:t>Signen els acords d’estudis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dirty="0"/>
                        <a:t>Fan seguiment dels acords d’estudis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dirty="0"/>
                        <a:t>Usuaris: </a:t>
                      </a:r>
                      <a:r>
                        <a:rPr lang="ca-ES" sz="1200" dirty="0">
                          <a:sym typeface="Wingdings" panose="05000000000000000000" pitchFamily="2" charset="2"/>
                          <a:hlinkClick r:id="rId4"/>
                        </a:rPr>
                        <a:t>https://www.udg.edu/ca/internacional/Vols-marxar/Quatre-consells-practics/Responsables-centres-docents</a:t>
                      </a:r>
                      <a:r>
                        <a:rPr lang="ca-ES" sz="1200" dirty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058662"/>
                  </a:ext>
                </a:extLst>
              </a:tr>
              <a:tr h="277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551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407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500937" cy="575909"/>
          </a:xfrm>
        </p:spPr>
        <p:txBody>
          <a:bodyPr>
            <a:normAutofit fontScale="90000"/>
          </a:bodyPr>
          <a:lstStyle/>
          <a:p>
            <a:r>
              <a:rPr lang="ca-ES" dirty="0" err="1"/>
              <a:t>Outgoing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796936"/>
              </p:ext>
            </p:extLst>
          </p:nvPr>
        </p:nvGraphicFramePr>
        <p:xfrm>
          <a:off x="838200" y="1205342"/>
          <a:ext cx="10425546" cy="5370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2773">
                  <a:extLst>
                    <a:ext uri="{9D8B030D-6E8A-4147-A177-3AD203B41FA5}">
                      <a16:colId xmlns:a16="http://schemas.microsoft.com/office/drawing/2014/main" val="3649584693"/>
                    </a:ext>
                  </a:extLst>
                </a:gridCol>
                <a:gridCol w="5212773">
                  <a:extLst>
                    <a:ext uri="{9D8B030D-6E8A-4147-A177-3AD203B41FA5}">
                      <a16:colId xmlns:a16="http://schemas.microsoft.com/office/drawing/2014/main" val="3565989011"/>
                    </a:ext>
                  </a:extLst>
                </a:gridCol>
              </a:tblGrid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676836"/>
                  </a:ext>
                </a:extLst>
              </a:tr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873559"/>
                  </a:ext>
                </a:extLst>
              </a:tr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7183617"/>
                  </a:ext>
                </a:extLst>
              </a:tr>
              <a:tr h="13425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78605"/>
                  </a:ext>
                </a:extLst>
              </a:tr>
            </a:tbl>
          </a:graphicData>
        </a:graphic>
      </p:graphicFrame>
      <p:sp>
        <p:nvSpPr>
          <p:cNvPr id="15" name="Freeform 14"/>
          <p:cNvSpPr/>
          <p:nvPr/>
        </p:nvSpPr>
        <p:spPr>
          <a:xfrm rot="5400000">
            <a:off x="1508657" y="3132816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17" name="Freeform 16"/>
          <p:cNvSpPr/>
          <p:nvPr/>
        </p:nvSpPr>
        <p:spPr>
          <a:xfrm>
            <a:off x="888861" y="2337271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142" tIns="59142" rIns="59142" bIns="59142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b="0" u="none" kern="1200" dirty="0"/>
              <a:t>DASHBOARD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sng" dirty="0"/>
              <a:t>UdG</a:t>
            </a:r>
            <a:endParaRPr lang="ca-ES" sz="900" b="0" u="sng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kern="1200" dirty="0"/>
              <a:t>Carrega</a:t>
            </a:r>
            <a:r>
              <a:rPr lang="ca-ES" sz="600" kern="1200" dirty="0"/>
              <a:t> </a:t>
            </a:r>
            <a:r>
              <a:rPr lang="ca-ES" sz="900" kern="1200" dirty="0"/>
              <a:t>nominacions</a:t>
            </a:r>
            <a:endParaRPr lang="en-US" sz="900" kern="1200" dirty="0"/>
          </a:p>
        </p:txBody>
      </p:sp>
      <p:sp>
        <p:nvSpPr>
          <p:cNvPr id="19" name="Freeform 18"/>
          <p:cNvSpPr/>
          <p:nvPr/>
        </p:nvSpPr>
        <p:spPr>
          <a:xfrm>
            <a:off x="888861" y="3414874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142" tIns="59142" rIns="59142" bIns="59142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none" kern="1200" dirty="0"/>
              <a:t>OLA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sng" kern="1200" dirty="0"/>
              <a:t>Estudiant</a:t>
            </a:r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900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kern="1200" dirty="0"/>
              <a:t>Entra i signa LA</a:t>
            </a:r>
            <a:endParaRPr lang="en-US" sz="900" kern="1200" dirty="0"/>
          </a:p>
        </p:txBody>
      </p:sp>
      <p:sp>
        <p:nvSpPr>
          <p:cNvPr id="21" name="Freeform 20"/>
          <p:cNvSpPr/>
          <p:nvPr/>
        </p:nvSpPr>
        <p:spPr>
          <a:xfrm>
            <a:off x="888861" y="4492477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dirty="0"/>
              <a:t>UdG</a:t>
            </a:r>
            <a:endParaRPr lang="ca-ES" sz="1000" u="sng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/>
              <a:t>Signa LA</a:t>
            </a:r>
            <a:endParaRPr lang="en-US" sz="1000" kern="1200" dirty="0"/>
          </a:p>
        </p:txBody>
      </p:sp>
      <p:sp>
        <p:nvSpPr>
          <p:cNvPr id="22" name="Freeform 21"/>
          <p:cNvSpPr/>
          <p:nvPr/>
        </p:nvSpPr>
        <p:spPr>
          <a:xfrm>
            <a:off x="888861" y="5570081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kern="1200" dirty="0"/>
              <a:t>Institució arribada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/>
              <a:t>Signa LA</a:t>
            </a:r>
            <a:endParaRPr lang="en-US" sz="1000" kern="1200" dirty="0"/>
          </a:p>
        </p:txBody>
      </p:sp>
      <p:sp>
        <p:nvSpPr>
          <p:cNvPr id="23" name="Freeform 22"/>
          <p:cNvSpPr/>
          <p:nvPr/>
        </p:nvSpPr>
        <p:spPr>
          <a:xfrm rot="5400000">
            <a:off x="1512220" y="4210419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24" name="Freeform 23"/>
          <p:cNvSpPr/>
          <p:nvPr/>
        </p:nvSpPr>
        <p:spPr>
          <a:xfrm rot="5400000">
            <a:off x="1508657" y="5288022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26" name="TextBox 25"/>
          <p:cNvSpPr txBox="1"/>
          <p:nvPr/>
        </p:nvSpPr>
        <p:spPr>
          <a:xfrm>
            <a:off x="2599515" y="1352451"/>
            <a:ext cx="7965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Responsable administratiu centre </a:t>
            </a:r>
            <a:r>
              <a:rPr lang="ca-ES" sz="1400" dirty="0"/>
              <a:t>genera fitxer nominacions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GausNET </a:t>
            </a:r>
            <a:r>
              <a:rPr lang="ca-ES" sz="1400" dirty="0"/>
              <a:t>envia correu a l’estudiant:</a:t>
            </a:r>
            <a:r>
              <a:rPr lang="ca-ES" sz="1400" dirty="0">
                <a:sym typeface="Wingdings" panose="05000000000000000000" pitchFamily="2" charset="2"/>
              </a:rPr>
              <a:t> LA i manual OLA</a:t>
            </a:r>
          </a:p>
          <a:p>
            <a:r>
              <a:rPr lang="ca-ES" sz="1400" dirty="0">
                <a:sym typeface="Wingdings" panose="05000000000000000000" pitchFamily="2" charset="2"/>
              </a:rPr>
              <a:t>	i c</a:t>
            </a:r>
            <a:r>
              <a:rPr lang="ca-ES" sz="1400" dirty="0"/>
              <a:t>anvia estat LA a “Enviat a </a:t>
            </a:r>
            <a:r>
              <a:rPr lang="ca-ES" sz="1400" dirty="0" err="1"/>
              <a:t>Dashboard</a:t>
            </a:r>
            <a:r>
              <a:rPr lang="ca-ES" sz="1400" dirty="0"/>
              <a:t>”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 rot="5400000">
            <a:off x="1508657" y="2091452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28" name="Freeform 27"/>
          <p:cNvSpPr/>
          <p:nvPr/>
        </p:nvSpPr>
        <p:spPr>
          <a:xfrm>
            <a:off x="888861" y="1295907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142" tIns="59142" rIns="59142" bIns="59142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dirty="0"/>
              <a:t>GausNET</a:t>
            </a:r>
            <a:endParaRPr lang="ca-ES" sz="900" b="0" u="none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u="sng" dirty="0"/>
              <a:t>UdG</a:t>
            </a:r>
            <a:endParaRPr lang="ca-ES" sz="900" b="0" u="sng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600" b="0" u="sng" kern="1200" dirty="0"/>
          </a:p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900" dirty="0"/>
              <a:t>Generació fitxer nominacions</a:t>
            </a:r>
            <a:endParaRPr lang="en-US" sz="900" kern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2599515" y="2392186"/>
            <a:ext cx="7965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Responsable administratiu centre </a:t>
            </a:r>
            <a:r>
              <a:rPr lang="ca-ES" sz="1400" dirty="0"/>
              <a:t>carrega fitxer nominacions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Dashboard</a:t>
            </a:r>
            <a:r>
              <a:rPr lang="ca-ES" sz="1400" dirty="0">
                <a:sym typeface="Wingdings" panose="05000000000000000000" pitchFamily="2" charset="2"/>
              </a:rPr>
              <a:t> e</a:t>
            </a:r>
            <a:r>
              <a:rPr lang="ca-ES" sz="1400" dirty="0"/>
              <a:t>nvia correu a l’estudiant on se’l convida a entrar LA a OLA</a:t>
            </a:r>
            <a:endParaRPr lang="ca-ES" sz="1400" dirty="0">
              <a:sym typeface="Wingdings" panose="05000000000000000000" pitchFamily="2" charset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98330" y="3469789"/>
            <a:ext cx="7965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Estudiant </a:t>
            </a:r>
            <a:r>
              <a:rPr lang="ca-ES" sz="1400" dirty="0"/>
              <a:t>es registra amb el seu usuari UdG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Estudiant</a:t>
            </a:r>
            <a:r>
              <a:rPr lang="ca-ES" sz="1400" dirty="0"/>
              <a:t> entra i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OLA </a:t>
            </a:r>
            <a:r>
              <a:rPr lang="ca-ES" sz="1400" dirty="0">
                <a:sym typeface="Wingdings" panose="05000000000000000000" pitchFamily="2" charset="2"/>
              </a:rPr>
              <a:t>envia email </a:t>
            </a:r>
            <a:r>
              <a:rPr lang="ca-ES" sz="1400" b="1" dirty="0">
                <a:sym typeface="Wingdings" panose="05000000000000000000" pitchFamily="2" charset="2"/>
              </a:rPr>
              <a:t>Responsable administratiu del centre</a:t>
            </a:r>
          </a:p>
          <a:p>
            <a:r>
              <a:rPr lang="ca-ES" sz="1400" dirty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598329" y="4503247"/>
            <a:ext cx="7965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Responsable administratiu del centre </a:t>
            </a:r>
            <a:r>
              <a:rPr lang="ca-ES" sz="1400" dirty="0"/>
              <a:t>revisa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Responsable administratiu del centre </a:t>
            </a:r>
            <a:r>
              <a:rPr lang="ca-ES" sz="1400" dirty="0">
                <a:sym typeface="Wingdings" panose="05000000000000000000" pitchFamily="2" charset="2"/>
              </a:rPr>
              <a:t>envia link LA al </a:t>
            </a:r>
            <a:r>
              <a:rPr lang="ca-ES" sz="1400" b="1" dirty="0">
                <a:sym typeface="Wingdings" panose="05000000000000000000" pitchFamily="2" charset="2"/>
              </a:rPr>
              <a:t>Responsable acadèmic del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Responsable acadèmic del centre</a:t>
            </a:r>
            <a:r>
              <a:rPr lang="ca-ES" sz="1400" dirty="0">
                <a:sym typeface="Wingdings" panose="05000000000000000000" pitchFamily="2" charset="2"/>
              </a:rPr>
              <a:t>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Dashboard</a:t>
            </a:r>
            <a:r>
              <a:rPr lang="ca-ES" sz="1400" dirty="0">
                <a:sym typeface="Wingdings" panose="05000000000000000000" pitchFamily="2" charset="2"/>
              </a:rPr>
              <a:t> envia email a </a:t>
            </a:r>
            <a:r>
              <a:rPr lang="ca-ES" sz="1400" b="1" dirty="0">
                <a:sym typeface="Wingdings" panose="05000000000000000000" pitchFamily="2" charset="2"/>
              </a:rPr>
              <a:t>Responsable administratiu de destí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dirty="0">
                <a:sym typeface="Wingdings" panose="05000000000000000000" pitchFamily="2" charset="2"/>
              </a:rPr>
              <a:t>Si algun responsable UdG rebutja, Dashboard notifica a l’estudiant i tornem al pas de l’OLA (estudiant)</a:t>
            </a:r>
          </a:p>
          <a:p>
            <a:r>
              <a:rPr lang="ca-ES" sz="1400" dirty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593478" y="5700610"/>
            <a:ext cx="7965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Institució de destí</a:t>
            </a:r>
            <a:r>
              <a:rPr lang="ca-ES" sz="1400" dirty="0"/>
              <a:t>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dirty="0">
                <a:sym typeface="Wingdings" panose="05000000000000000000" pitchFamily="2" charset="2"/>
              </a:rPr>
              <a:t>Si institució destí rebutja, Dashboard notifica a l’estudiant i tornem al pas de l’OLA (estudiant)</a:t>
            </a:r>
          </a:p>
          <a:p>
            <a:r>
              <a:rPr lang="ca-ES" sz="1400" dirty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7" name="Slide Zoom 6">
                <a:extLst>
                  <a:ext uri="{FF2B5EF4-FFF2-40B4-BE49-F238E27FC236}">
                    <a16:creationId xmlns:a16="http://schemas.microsoft.com/office/drawing/2014/main" id="{A0D0258B-DA92-A5E1-17F9-A53F5ACA126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29189358"/>
                  </p:ext>
                </p:extLst>
              </p:nvPr>
            </p:nvGraphicFramePr>
            <p:xfrm>
              <a:off x="10039048" y="1400869"/>
              <a:ext cx="957359" cy="538514"/>
            </p:xfrm>
            <a:graphic>
              <a:graphicData uri="http://schemas.microsoft.com/office/powerpoint/2016/slidezoom">
                <pslz:sldZm>
                  <pslz:sldZmObj sldId="266" cId="3206483924">
                    <pslz:zmPr id="{540ED9F6-D67E-480A-8EC6-DF00C91E84E9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957359" cy="538514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7" name="Slide Zoom 6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A0D0258B-DA92-A5E1-17F9-A53F5ACA126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39048" y="1400869"/>
                <a:ext cx="957359" cy="538514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Slide Zoom 8">
                <a:extLst>
                  <a:ext uri="{FF2B5EF4-FFF2-40B4-BE49-F238E27FC236}">
                    <a16:creationId xmlns:a16="http://schemas.microsoft.com/office/drawing/2014/main" id="{25F2FEF9-911B-8AF1-FDF2-DC072382C55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73280022"/>
                  </p:ext>
                </p:extLst>
              </p:nvPr>
            </p:nvGraphicFramePr>
            <p:xfrm>
              <a:off x="10066238" y="2350800"/>
              <a:ext cx="930169" cy="523220"/>
            </p:xfrm>
            <a:graphic>
              <a:graphicData uri="http://schemas.microsoft.com/office/powerpoint/2016/slidezoom">
                <pslz:sldZm>
                  <pslz:sldZmObj sldId="267" cId="2060201597">
                    <pslz:zmPr id="{6F16B806-5509-4042-9A15-45323F845F35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930169" cy="52322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Slide Zoom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25F2FEF9-911B-8AF1-FDF2-DC072382C55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066238" y="2350800"/>
                <a:ext cx="930169" cy="52322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Slide Zoom 12">
                <a:extLst>
                  <a:ext uri="{FF2B5EF4-FFF2-40B4-BE49-F238E27FC236}">
                    <a16:creationId xmlns:a16="http://schemas.microsoft.com/office/drawing/2014/main" id="{18D78390-F09D-9DF4-7990-59A03B93F51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38356101"/>
                  </p:ext>
                </p:extLst>
              </p:nvPr>
            </p:nvGraphicFramePr>
            <p:xfrm>
              <a:off x="10066238" y="3368210"/>
              <a:ext cx="931233" cy="523819"/>
            </p:xfrm>
            <a:graphic>
              <a:graphicData uri="http://schemas.microsoft.com/office/powerpoint/2016/slidezoom">
                <pslz:sldZm>
                  <pslz:sldZmObj sldId="268" cId="558181916">
                    <pslz:zmPr id="{459520FF-4673-4647-9852-C6FE2AAD924E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931233" cy="523819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Slide Zoom 12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18D78390-F09D-9DF4-7990-59A03B93F5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066238" y="3368210"/>
                <a:ext cx="931233" cy="523819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6" name="Slide Zoom 15">
                <a:extLst>
                  <a:ext uri="{FF2B5EF4-FFF2-40B4-BE49-F238E27FC236}">
                    <a16:creationId xmlns:a16="http://schemas.microsoft.com/office/drawing/2014/main" id="{96C9D7E3-3FC2-6A16-3A34-2DC20FB5468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22661403"/>
                  </p:ext>
                </p:extLst>
              </p:nvPr>
            </p:nvGraphicFramePr>
            <p:xfrm>
              <a:off x="10066238" y="4548494"/>
              <a:ext cx="930169" cy="523220"/>
            </p:xfrm>
            <a:graphic>
              <a:graphicData uri="http://schemas.microsoft.com/office/powerpoint/2016/slidezoom">
                <pslz:sldZm>
                  <pslz:sldZmObj sldId="269" cId="513439833">
                    <pslz:zmPr id="{96DEFB3C-6ACA-474C-9F7D-3E364ABA6B22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930169" cy="52322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6" name="Slide Zoom 15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96C9D7E3-3FC2-6A16-3A34-2DC20FB5468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066238" y="4548494"/>
                <a:ext cx="930169" cy="52322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0" name="Slide Zoom 29">
                <a:extLst>
                  <a:ext uri="{FF2B5EF4-FFF2-40B4-BE49-F238E27FC236}">
                    <a16:creationId xmlns:a16="http://schemas.microsoft.com/office/drawing/2014/main" id="{9CFF4057-9E81-9064-2E73-2C3E65CC68D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34462869"/>
                  </p:ext>
                </p:extLst>
              </p:nvPr>
            </p:nvGraphicFramePr>
            <p:xfrm>
              <a:off x="10066237" y="5769035"/>
              <a:ext cx="930169" cy="523220"/>
            </p:xfrm>
            <a:graphic>
              <a:graphicData uri="http://schemas.microsoft.com/office/powerpoint/2016/slidezoom">
                <pslz:sldZm>
                  <pslz:sldZmObj sldId="270" cId="945703121">
                    <pslz:zmPr id="{2CA42F8D-4D72-483D-B327-473C11E9F1A1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930169" cy="52322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0" name="Slide Zoom 29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9CFF4057-9E81-9064-2E73-2C3E65CC68D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066237" y="5769035"/>
                <a:ext cx="930169" cy="52322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1145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a-ES" dirty="0" err="1"/>
              <a:t>Incoming</a:t>
            </a:r>
            <a:endParaRPr lang="en-US" dirty="0"/>
          </a:p>
        </p:txBody>
      </p:sp>
      <p:sp>
        <p:nvSpPr>
          <p:cNvPr id="21" name="Freeform 20"/>
          <p:cNvSpPr/>
          <p:nvPr/>
        </p:nvSpPr>
        <p:spPr>
          <a:xfrm>
            <a:off x="888861" y="2622113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dirty="0"/>
              <a:t>Institució de sortida</a:t>
            </a:r>
            <a:endParaRPr lang="ca-ES" sz="1000" u="sng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/>
              <a:t>Signa LA</a:t>
            </a:r>
            <a:endParaRPr lang="en-US" sz="1000" kern="1200" dirty="0"/>
          </a:p>
        </p:txBody>
      </p:sp>
      <p:sp>
        <p:nvSpPr>
          <p:cNvPr id="22" name="Freeform 21"/>
          <p:cNvSpPr/>
          <p:nvPr/>
        </p:nvSpPr>
        <p:spPr>
          <a:xfrm>
            <a:off x="888861" y="3699717"/>
            <a:ext cx="1350838" cy="848495"/>
          </a:xfrm>
          <a:custGeom>
            <a:avLst/>
            <a:gdLst>
              <a:gd name="connsiteX0" fmla="*/ 0 w 1350838"/>
              <a:gd name="connsiteY0" fmla="*/ 84850 h 848495"/>
              <a:gd name="connsiteX1" fmla="*/ 84850 w 1350838"/>
              <a:gd name="connsiteY1" fmla="*/ 0 h 848495"/>
              <a:gd name="connsiteX2" fmla="*/ 1265989 w 1350838"/>
              <a:gd name="connsiteY2" fmla="*/ 0 h 848495"/>
              <a:gd name="connsiteX3" fmla="*/ 1350839 w 1350838"/>
              <a:gd name="connsiteY3" fmla="*/ 84850 h 848495"/>
              <a:gd name="connsiteX4" fmla="*/ 1350838 w 1350838"/>
              <a:gd name="connsiteY4" fmla="*/ 763646 h 848495"/>
              <a:gd name="connsiteX5" fmla="*/ 1265988 w 1350838"/>
              <a:gd name="connsiteY5" fmla="*/ 848496 h 848495"/>
              <a:gd name="connsiteX6" fmla="*/ 84850 w 1350838"/>
              <a:gd name="connsiteY6" fmla="*/ 848495 h 848495"/>
              <a:gd name="connsiteX7" fmla="*/ 0 w 1350838"/>
              <a:gd name="connsiteY7" fmla="*/ 763645 h 848495"/>
              <a:gd name="connsiteX8" fmla="*/ 0 w 1350838"/>
              <a:gd name="connsiteY8" fmla="*/ 84850 h 84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0838" h="848495">
                <a:moveTo>
                  <a:pt x="0" y="84850"/>
                </a:moveTo>
                <a:cubicBezTo>
                  <a:pt x="0" y="37989"/>
                  <a:pt x="37989" y="0"/>
                  <a:pt x="84850" y="0"/>
                </a:cubicBezTo>
                <a:lnTo>
                  <a:pt x="1265989" y="0"/>
                </a:lnTo>
                <a:cubicBezTo>
                  <a:pt x="1312850" y="0"/>
                  <a:pt x="1350839" y="37989"/>
                  <a:pt x="1350839" y="84850"/>
                </a:cubicBezTo>
                <a:cubicBezTo>
                  <a:pt x="1350839" y="311115"/>
                  <a:pt x="1350838" y="537381"/>
                  <a:pt x="1350838" y="763646"/>
                </a:cubicBezTo>
                <a:cubicBezTo>
                  <a:pt x="1350838" y="810507"/>
                  <a:pt x="1312849" y="848496"/>
                  <a:pt x="1265988" y="848496"/>
                </a:cubicBezTo>
                <a:lnTo>
                  <a:pt x="84850" y="848495"/>
                </a:lnTo>
                <a:cubicBezTo>
                  <a:pt x="37989" y="848495"/>
                  <a:pt x="0" y="810506"/>
                  <a:pt x="0" y="763645"/>
                </a:cubicBezTo>
                <a:lnTo>
                  <a:pt x="0" y="8485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2952" tIns="62952" rIns="62952" bIns="62952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none" kern="1200" dirty="0"/>
              <a:t>DASHBOARD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u="sng" dirty="0"/>
              <a:t>UdG</a:t>
            </a:r>
            <a:endParaRPr lang="ca-ES" sz="1000" u="sng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000" kern="1200" dirty="0"/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1000" kern="1200" dirty="0"/>
              <a:t>Signa LA</a:t>
            </a:r>
            <a:endParaRPr lang="en-US" sz="1000" kern="1200" dirty="0"/>
          </a:p>
        </p:txBody>
      </p:sp>
      <p:sp>
        <p:nvSpPr>
          <p:cNvPr id="24" name="Freeform 23"/>
          <p:cNvSpPr/>
          <p:nvPr/>
        </p:nvSpPr>
        <p:spPr>
          <a:xfrm rot="5400000">
            <a:off x="1508657" y="3431045"/>
            <a:ext cx="111244" cy="335007"/>
          </a:xfrm>
          <a:custGeom>
            <a:avLst/>
            <a:gdLst>
              <a:gd name="connsiteX0" fmla="*/ 0 w 286377"/>
              <a:gd name="connsiteY0" fmla="*/ 67001 h 335007"/>
              <a:gd name="connsiteX1" fmla="*/ 143189 w 286377"/>
              <a:gd name="connsiteY1" fmla="*/ 67001 h 335007"/>
              <a:gd name="connsiteX2" fmla="*/ 143189 w 286377"/>
              <a:gd name="connsiteY2" fmla="*/ 0 h 335007"/>
              <a:gd name="connsiteX3" fmla="*/ 286377 w 286377"/>
              <a:gd name="connsiteY3" fmla="*/ 167504 h 335007"/>
              <a:gd name="connsiteX4" fmla="*/ 143189 w 286377"/>
              <a:gd name="connsiteY4" fmla="*/ 335007 h 335007"/>
              <a:gd name="connsiteX5" fmla="*/ 143189 w 286377"/>
              <a:gd name="connsiteY5" fmla="*/ 268006 h 335007"/>
              <a:gd name="connsiteX6" fmla="*/ 0 w 286377"/>
              <a:gd name="connsiteY6" fmla="*/ 268006 h 335007"/>
              <a:gd name="connsiteX7" fmla="*/ 0 w 286377"/>
              <a:gd name="connsiteY7" fmla="*/ 67001 h 33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377" h="335007">
                <a:moveTo>
                  <a:pt x="0" y="67001"/>
                </a:moveTo>
                <a:lnTo>
                  <a:pt x="143189" y="67001"/>
                </a:lnTo>
                <a:lnTo>
                  <a:pt x="143189" y="0"/>
                </a:lnTo>
                <a:lnTo>
                  <a:pt x="286377" y="167504"/>
                </a:lnTo>
                <a:lnTo>
                  <a:pt x="143189" y="335007"/>
                </a:lnTo>
                <a:lnTo>
                  <a:pt x="143189" y="268006"/>
                </a:lnTo>
                <a:lnTo>
                  <a:pt x="0" y="268006"/>
                </a:lnTo>
                <a:lnTo>
                  <a:pt x="0" y="6700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7001" rIns="85913" bIns="67001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kern="1200"/>
          </a:p>
        </p:txBody>
      </p:sp>
      <p:sp>
        <p:nvSpPr>
          <p:cNvPr id="33" name="TextBox 32"/>
          <p:cNvSpPr txBox="1"/>
          <p:nvPr/>
        </p:nvSpPr>
        <p:spPr>
          <a:xfrm>
            <a:off x="2598329" y="2632883"/>
            <a:ext cx="7965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a-ES" sz="1400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Dashboard </a:t>
            </a:r>
            <a:r>
              <a:rPr lang="ca-ES" sz="1400" dirty="0">
                <a:sym typeface="Wingdings" panose="05000000000000000000" pitchFamily="2" charset="2"/>
              </a:rPr>
              <a:t>envia email al responsable administratiu del centre</a:t>
            </a:r>
            <a:endParaRPr lang="ca-ES" sz="1400" b="1" dirty="0">
              <a:sym typeface="Wingdings" panose="05000000000000000000" pitchFamily="2" charset="2"/>
            </a:endParaRPr>
          </a:p>
          <a:p>
            <a:r>
              <a:rPr lang="ca-ES" sz="1400" dirty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598328" y="3699717"/>
            <a:ext cx="7965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/>
              <a:t>Responsable administratiu del centre </a:t>
            </a:r>
            <a:r>
              <a:rPr lang="ca-ES" sz="1400" dirty="0"/>
              <a:t>revisa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Responsable administratiu del centre </a:t>
            </a:r>
            <a:r>
              <a:rPr lang="ca-ES" sz="1400" dirty="0">
                <a:sym typeface="Wingdings" panose="05000000000000000000" pitchFamily="2" charset="2"/>
              </a:rPr>
              <a:t>envia link LA al </a:t>
            </a:r>
            <a:r>
              <a:rPr lang="ca-ES" sz="1400" b="1" dirty="0">
                <a:sym typeface="Wingdings" panose="05000000000000000000" pitchFamily="2" charset="2"/>
              </a:rPr>
              <a:t>Responsable acadèmic del centre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b="1" dirty="0">
                <a:sym typeface="Wingdings" panose="05000000000000000000" pitchFamily="2" charset="2"/>
              </a:rPr>
              <a:t>Responsable acadèmic del centre</a:t>
            </a:r>
            <a:r>
              <a:rPr lang="ca-ES" sz="1400" dirty="0">
                <a:sym typeface="Wingdings" panose="05000000000000000000" pitchFamily="2" charset="2"/>
              </a:rPr>
              <a:t> signa 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400" dirty="0">
                <a:sym typeface="Wingdings" panose="05000000000000000000" pitchFamily="2" charset="2"/>
              </a:rPr>
              <a:t>Si responsables rebutgen, Dashboard notifica a l’estudiant i tornem al pas de l’OLA (estudiant)</a:t>
            </a:r>
          </a:p>
          <a:p>
            <a:r>
              <a:rPr lang="ca-ES" sz="1400" dirty="0">
                <a:sym typeface="Wingdings" panose="05000000000000000000" pitchFamily="2" charset="2"/>
              </a:rPr>
              <a:t>	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527123" y="2401626"/>
            <a:ext cx="74312" cy="74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527123" y="2255953"/>
            <a:ext cx="74312" cy="74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532203" y="2099163"/>
            <a:ext cx="74312" cy="74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a-ES" dirty="0"/>
              <a:t>Recordeu: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5840" y="1828799"/>
            <a:ext cx="100131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>
                <a:sym typeface="Wingdings" panose="05000000000000000000" pitchFamily="2" charset="2"/>
              </a:rPr>
              <a:t>A partir del curs 2023-24 és OBLIGATORI utilitzar-los</a:t>
            </a:r>
            <a:endParaRPr lang="ca-ES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Hauríem de mirar d’evitar/minimitzar els casos outgoing on ÉS L’ESTUDIANT QUI INICIA EL PROCÉS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/>
              <a:t>A Dashboard tots podreu veure TOTS els estudiants de la UdG i no podreu filtrar per centre docent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3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4D8A-4CAC-5539-3568-ECEB5763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/>
              <a:t>Email</a:t>
            </a:r>
            <a:r>
              <a:rPr lang="ca-ES" dirty="0"/>
              <a:t> a l’estudiant al generar fitxer de nominacions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0B571-70C6-B4D5-DE80-33777D82C03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De: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ori.economiques@udg.edu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&lt;</a:t>
            </a:r>
            <a:r>
              <a:rPr lang="ca-E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ori.economiques@udg.edu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&gt; 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 a: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Estudiant &lt;</a:t>
            </a:r>
            <a:r>
              <a:rPr lang="ca-E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estudiant@gmail.com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&gt;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Tema: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Introducció i signatura en línia de l'acord d'estudis a la plataforma OLA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Benvolgut/</a:t>
            </a:r>
            <a:r>
              <a:rPr lang="ca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uda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tramitació del teu acord d'estudis de mobilitat Erasmus requereix que n'introdueixis les dades i el signis en línia a través de la plataforma OLA (Online </a:t>
            </a:r>
            <a:r>
              <a:rPr lang="ca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Learning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Agreement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).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breu rebràs un missatge de correu electrònic d'aquesta plataforma amb un enllaç per accedir-hi i completar l'acord d'estudis en línia. 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Hi hauràs de transcriure la informació del teu acord d'estudis que la UdG ja té registrat en els seus sistemes d'informació i que t'adjuntem en aquest missatge.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 facilitar-te el tràmit, pots consultar un manual amb els passos que has de seguir a la pàgina </a:t>
            </a:r>
            <a:r>
              <a:rPr lang="ca-E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Tramitació de l'acord d'estudis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Pilar Morera </a:t>
            </a:r>
            <a:r>
              <a:rPr lang="ca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Basuldo</a:t>
            </a:r>
            <a:b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a-E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ori.economiques@udg.edu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83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4D8A-4CAC-5539-3568-ECEB5763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/>
              <a:t>Email</a:t>
            </a:r>
            <a:r>
              <a:rPr lang="ca-ES" dirty="0"/>
              <a:t> a l’estudiant al carregar fitxer de nominacions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EED95F-9328-3F25-EFF0-6314A185E7A4}"/>
              </a:ext>
            </a:extLst>
          </p:cNvPr>
          <p:cNvSpPr txBox="1"/>
          <p:nvPr/>
        </p:nvSpPr>
        <p:spPr>
          <a:xfrm>
            <a:off x="838200" y="1738944"/>
            <a:ext cx="10615863" cy="36554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De: 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Online Learning Agreement </a:t>
            </a:r>
            <a:r>
              <a:rPr lang="en-US" sz="17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no-reply@learning-agreement.eu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</a:rPr>
              <a:t>Per a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&lt;</a:t>
            </a:r>
            <a:r>
              <a:rPr lang="en-US" sz="17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estudiant@gmail.com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&gt;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Prefilled Online Learning Agreement added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Dear Student,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Your Sending Higher Education institution added a prefilled Online Learning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Agreement to your account.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Login at </a:t>
            </a:r>
            <a:r>
              <a:rPr lang="en-US" sz="17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www.learning-agreement.eu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[1] to view and further edit your Learning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Agreement to prepare for the Erasmus+ mobility.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Kind regards and wishing you an enriching mobility experience,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Online Learning Agreement team</a:t>
            </a: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[1] </a:t>
            </a:r>
            <a:r>
              <a:rPr lang="en-US" sz="17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www.learning-agreement.eu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A5BD80BF-88DA-B197-CA31-E0D9DD94A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7EDFE0C-D478-E74D-26AC-1E23B18BE6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62A3855D-ED62-2815-DC3E-D0FA54641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20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4D8A-4CAC-5539-3568-ECEB5763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/>
              <a:t>Email</a:t>
            </a:r>
            <a:r>
              <a:rPr lang="ca-ES" dirty="0"/>
              <a:t> a la </a:t>
            </a:r>
            <a:r>
              <a:rPr lang="ca-ES" dirty="0" err="1"/>
              <a:t>sending</a:t>
            </a:r>
            <a:r>
              <a:rPr lang="ca-ES" dirty="0"/>
              <a:t> </a:t>
            </a:r>
            <a:r>
              <a:rPr lang="ca-ES" dirty="0" err="1"/>
              <a:t>institution</a:t>
            </a:r>
            <a:r>
              <a:rPr lang="ca-ES" dirty="0"/>
              <a:t> un cop l’estudiant ha entrat i signat LA</a:t>
            </a:r>
            <a:endParaRPr lang="en-US" dirty="0"/>
          </a:p>
        </p:txBody>
      </p:sp>
      <p:pic>
        <p:nvPicPr>
          <p:cNvPr id="2050" name="Picture 1">
            <a:extLst>
              <a:ext uri="{FF2B5EF4-FFF2-40B4-BE49-F238E27FC236}">
                <a16:creationId xmlns:a16="http://schemas.microsoft.com/office/drawing/2014/main" id="{63A9A660-209B-49BA-62AC-C983B89DF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2">
            <a:extLst>
              <a:ext uri="{FF2B5EF4-FFF2-40B4-BE49-F238E27FC236}">
                <a16:creationId xmlns:a16="http://schemas.microsoft.com/office/drawing/2014/main" id="{011F828D-D25F-AC0A-BFE9-933E625FF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3">
            <a:extLst>
              <a:ext uri="{FF2B5EF4-FFF2-40B4-BE49-F238E27FC236}">
                <a16:creationId xmlns:a16="http://schemas.microsoft.com/office/drawing/2014/main" id="{68756AB1-1EEA-ACF9-6162-DC3186557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>
            <a:extLst>
              <a:ext uri="{FF2B5EF4-FFF2-40B4-BE49-F238E27FC236}">
                <a16:creationId xmlns:a16="http://schemas.microsoft.com/office/drawing/2014/main" id="{2CA6F31F-4EDA-F876-A666-5D350B77E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97456"/>
            <a:ext cx="10310090" cy="386477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b="1" dirty="0">
                <a:effectLst/>
                <a:latin typeface="+mn-lt"/>
                <a:ea typeface="Calibri" panose="020F0502020204030204" pitchFamily="34" charset="0"/>
              </a:rPr>
              <a:t>De: 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Online Learning Agreement </a:t>
            </a:r>
            <a:r>
              <a:rPr lang="en-US" sz="1700" u="sng" dirty="0">
                <a:solidFill>
                  <a:srgbClr val="0000FF"/>
                </a:solidFill>
                <a:effectLst/>
                <a:latin typeface="+mn-lt"/>
                <a:ea typeface="Calibri" panose="020F0502020204030204" pitchFamily="34" charset="0"/>
                <a:hlinkClick r:id="rId3"/>
              </a:rPr>
              <a:t>no-reply@learning-agreement.eu</a:t>
            </a:r>
            <a:endParaRPr lang="en-US" sz="1700" dirty="0">
              <a:effectLst/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700" b="1" dirty="0">
                <a:latin typeface="+mn-lt"/>
                <a:ea typeface="Calibri" panose="020F0502020204030204" pitchFamily="34" charset="0"/>
              </a:rPr>
              <a:t>Per a</a:t>
            </a:r>
            <a:r>
              <a:rPr lang="en-US" sz="1700" b="1" dirty="0">
                <a:effectLst/>
                <a:latin typeface="+mn-lt"/>
                <a:ea typeface="Calibri" panose="020F0502020204030204" pitchFamily="34" charset="0"/>
              </a:rPr>
              <a:t>: 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&lt;</a:t>
            </a:r>
            <a:r>
              <a:rPr lang="en-US" sz="1700" u="sng" dirty="0">
                <a:solidFill>
                  <a:srgbClr val="0000FF"/>
                </a:solidFill>
                <a:effectLst/>
                <a:latin typeface="+mn-lt"/>
                <a:ea typeface="Calibri" panose="020F0502020204030204" pitchFamily="34" charset="0"/>
                <a:hlinkClick r:id="rId4"/>
              </a:rPr>
              <a:t>estudiant@gmail.com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&gt;</a:t>
            </a:r>
            <a:br>
              <a:rPr lang="en-US" sz="1700" dirty="0">
                <a:effectLst/>
                <a:latin typeface="+mn-lt"/>
                <a:ea typeface="Calibri" panose="020F0502020204030204" pitchFamily="34" charset="0"/>
              </a:rPr>
            </a:br>
            <a:r>
              <a:rPr lang="en-US" sz="1700" b="1" dirty="0" err="1">
                <a:effectLst/>
                <a:latin typeface="+mn-lt"/>
                <a:ea typeface="Calibri" panose="020F0502020204030204" pitchFamily="34" charset="0"/>
              </a:rPr>
              <a:t>Tema</a:t>
            </a:r>
            <a:r>
              <a:rPr lang="en-US" sz="1700" dirty="0">
                <a:effectLst/>
                <a:latin typeface="+mn-lt"/>
                <a:ea typeface="Calibri" panose="020F0502020204030204" pitchFamily="34" charset="0"/>
              </a:rPr>
              <a:t>: </a:t>
            </a:r>
            <a:r>
              <a:rPr lang="en-US" sz="1600" b="0" i="0" dirty="0">
                <a:solidFill>
                  <a:srgbClr val="1F1F1F"/>
                </a:solidFill>
                <a:effectLst/>
                <a:latin typeface="Google Sans"/>
              </a:rPr>
              <a:t>Learning Agreement (for student </a:t>
            </a:r>
            <a:r>
              <a:rPr lang="en-US" sz="1600" b="0" i="0" dirty="0" err="1">
                <a:solidFill>
                  <a:srgbClr val="1F1F1F"/>
                </a:solidFill>
                <a:effectLst/>
                <a:latin typeface="Google Sans"/>
              </a:rPr>
              <a:t>xxxx</a:t>
            </a:r>
            <a:r>
              <a:rPr lang="en-US" sz="1600" b="0" i="0" dirty="0">
                <a:solidFill>
                  <a:srgbClr val="1F1F1F"/>
                </a:solidFill>
                <a:effectLst/>
                <a:latin typeface="Google Sans"/>
              </a:rPr>
              <a:t>) - confirmation request</a:t>
            </a:r>
            <a:endParaRPr lang="en-US" sz="1700" dirty="0">
              <a:effectLst/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kumimoji="0" lang="en-US" altLang="en-US" sz="17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Dear Erasmus+ Coordinator,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Please login to the EWP Dashboard here [1] to access the Learning Agreement</a:t>
            </a:r>
            <a:r>
              <a:rPr lang="en-US" altLang="en-US" sz="1700" dirty="0"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(LA) that the Student has prepared. Read it carefully and if you agree with the choice of subjects, please sign to approve it.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If there are any objections, it is possible to decline the proposal and send your comments to the student.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The EWP Dashboard …</a:t>
            </a:r>
          </a:p>
          <a:p>
            <a:pPr marL="0" marR="0" lvl="0" indent="0" algn="l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Best regards,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The EWP Dashboard team</a:t>
            </a: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b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+mn-lt"/>
                <a:cs typeface="Arial" panose="020B0604020202020204" pitchFamily="34" charset="0"/>
              </a:rPr>
              <a:t>[1]</a:t>
            </a:r>
            <a:r>
              <a:rPr lang="en-US" altLang="en-US" sz="1700" dirty="0"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+mn-lt"/>
                <a:cs typeface="Arial" panose="020B0604020202020204" pitchFamily="34" charset="0"/>
                <a:hlinkClick r:id="rId5"/>
              </a:rPr>
              <a:t>https://ewp-dashboard.eu/ola/outgoing/57b597f7-663b-4c8e-a591-4d954c8ed680</a:t>
            </a:r>
            <a:r>
              <a:rPr kumimoji="0" lang="en-US" altLang="en-US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8181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</TotalTime>
  <Words>1154</Words>
  <Application>Microsoft Office PowerPoint</Application>
  <PresentationFormat>Widescreen</PresentationFormat>
  <Paragraphs>132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Google Sans</vt:lpstr>
      <vt:lpstr>Wingdings</vt:lpstr>
      <vt:lpstr>Office Theme</vt:lpstr>
      <vt:lpstr>Acords d’estudis Erasmus 2023-24</vt:lpstr>
      <vt:lpstr>Com ho hem de fer?</vt:lpstr>
      <vt:lpstr>OLA i Dashboard</vt:lpstr>
      <vt:lpstr>Outgoing</vt:lpstr>
      <vt:lpstr>Incoming</vt:lpstr>
      <vt:lpstr>Recordeu: </vt:lpstr>
      <vt:lpstr>Email a l’estudiant al generar fitxer de nominacions</vt:lpstr>
      <vt:lpstr>Email a l’estudiant al carregar fitxer de nominacions</vt:lpstr>
      <vt:lpstr>Email a la sending institution un cop l’estudiant ha entrat i signat LA</vt:lpstr>
      <vt:lpstr>Email a la receiving institution un cop la sending institution ha signat LA</vt:lpstr>
      <vt:lpstr>Email a la sending institution un cop la receiving institution ha signat 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EWP. Erasmus Without Paper</dc:title>
  <dc:creator>Salvador Bramon</dc:creator>
  <cp:lastModifiedBy>Salvador Bramon Sunyer</cp:lastModifiedBy>
  <cp:revision>49</cp:revision>
  <dcterms:created xsi:type="dcterms:W3CDTF">2021-05-26T10:37:23Z</dcterms:created>
  <dcterms:modified xsi:type="dcterms:W3CDTF">2023-05-08T17:03:47Z</dcterms:modified>
</cp:coreProperties>
</file>